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1" r:id="rId5"/>
    <p:sldId id="258" r:id="rId6"/>
    <p:sldId id="260"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F836F06-0BD5-4F9B-B8EE-9D0EDBA3A6FA}" type="datetimeFigureOut">
              <a:rPr lang="es-ES" smtClean="0"/>
              <a:t>27/11/2016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15A486-6F76-456F-9845-3D68186330F3}" type="slidenum">
              <a:rPr lang="es-ES" smtClean="0"/>
              <a:t>‹Nº›</a:t>
            </a:fld>
            <a:endParaRPr lang="es-ES"/>
          </a:p>
        </p:txBody>
      </p:sp>
    </p:spTree>
    <p:extLst>
      <p:ext uri="{BB962C8B-B14F-4D97-AF65-F5344CB8AC3E}">
        <p14:creationId xmlns:p14="http://schemas.microsoft.com/office/powerpoint/2010/main" val="96782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836F06-0BD5-4F9B-B8EE-9D0EDBA3A6FA}" type="datetimeFigureOut">
              <a:rPr lang="es-ES" smtClean="0"/>
              <a:t>27/11/2016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15A486-6F76-456F-9845-3D68186330F3}" type="slidenum">
              <a:rPr lang="es-ES" smtClean="0"/>
              <a:t>‹Nº›</a:t>
            </a:fld>
            <a:endParaRPr lang="es-ES"/>
          </a:p>
        </p:txBody>
      </p:sp>
    </p:spTree>
    <p:extLst>
      <p:ext uri="{BB962C8B-B14F-4D97-AF65-F5344CB8AC3E}">
        <p14:creationId xmlns:p14="http://schemas.microsoft.com/office/powerpoint/2010/main" val="127872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836F06-0BD5-4F9B-B8EE-9D0EDBA3A6FA}" type="datetimeFigureOut">
              <a:rPr lang="es-ES" smtClean="0"/>
              <a:t>27/11/2016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15A486-6F76-456F-9845-3D68186330F3}" type="slidenum">
              <a:rPr lang="es-ES" smtClean="0"/>
              <a:t>‹Nº›</a:t>
            </a:fld>
            <a:endParaRPr lang="es-ES"/>
          </a:p>
        </p:txBody>
      </p:sp>
    </p:spTree>
    <p:extLst>
      <p:ext uri="{BB962C8B-B14F-4D97-AF65-F5344CB8AC3E}">
        <p14:creationId xmlns:p14="http://schemas.microsoft.com/office/powerpoint/2010/main" val="271151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836F06-0BD5-4F9B-B8EE-9D0EDBA3A6FA}" type="datetimeFigureOut">
              <a:rPr lang="es-ES" smtClean="0"/>
              <a:t>27/11/2016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15A486-6F76-456F-9845-3D68186330F3}" type="slidenum">
              <a:rPr lang="es-ES" smtClean="0"/>
              <a:t>‹Nº›</a:t>
            </a:fld>
            <a:endParaRPr lang="es-ES"/>
          </a:p>
        </p:txBody>
      </p:sp>
    </p:spTree>
    <p:extLst>
      <p:ext uri="{BB962C8B-B14F-4D97-AF65-F5344CB8AC3E}">
        <p14:creationId xmlns:p14="http://schemas.microsoft.com/office/powerpoint/2010/main" val="353059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F836F06-0BD5-4F9B-B8EE-9D0EDBA3A6FA}" type="datetimeFigureOut">
              <a:rPr lang="es-ES" smtClean="0"/>
              <a:t>27/11/2016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E15A486-6F76-456F-9845-3D68186330F3}" type="slidenum">
              <a:rPr lang="es-ES" smtClean="0"/>
              <a:t>‹Nº›</a:t>
            </a:fld>
            <a:endParaRPr lang="es-ES"/>
          </a:p>
        </p:txBody>
      </p:sp>
    </p:spTree>
    <p:extLst>
      <p:ext uri="{BB962C8B-B14F-4D97-AF65-F5344CB8AC3E}">
        <p14:creationId xmlns:p14="http://schemas.microsoft.com/office/powerpoint/2010/main" val="1177831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F836F06-0BD5-4F9B-B8EE-9D0EDBA3A6FA}" type="datetimeFigureOut">
              <a:rPr lang="es-ES" smtClean="0"/>
              <a:t>27/11/2016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E15A486-6F76-456F-9845-3D68186330F3}" type="slidenum">
              <a:rPr lang="es-ES" smtClean="0"/>
              <a:t>‹Nº›</a:t>
            </a:fld>
            <a:endParaRPr lang="es-ES"/>
          </a:p>
        </p:txBody>
      </p:sp>
    </p:spTree>
    <p:extLst>
      <p:ext uri="{BB962C8B-B14F-4D97-AF65-F5344CB8AC3E}">
        <p14:creationId xmlns:p14="http://schemas.microsoft.com/office/powerpoint/2010/main" val="2608851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F836F06-0BD5-4F9B-B8EE-9D0EDBA3A6FA}" type="datetimeFigureOut">
              <a:rPr lang="es-ES" smtClean="0"/>
              <a:t>27/11/2016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E15A486-6F76-456F-9845-3D68186330F3}" type="slidenum">
              <a:rPr lang="es-ES" smtClean="0"/>
              <a:t>‹Nº›</a:t>
            </a:fld>
            <a:endParaRPr lang="es-ES"/>
          </a:p>
        </p:txBody>
      </p:sp>
    </p:spTree>
    <p:extLst>
      <p:ext uri="{BB962C8B-B14F-4D97-AF65-F5344CB8AC3E}">
        <p14:creationId xmlns:p14="http://schemas.microsoft.com/office/powerpoint/2010/main" val="296996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F836F06-0BD5-4F9B-B8EE-9D0EDBA3A6FA}" type="datetimeFigureOut">
              <a:rPr lang="es-ES" smtClean="0"/>
              <a:t>27/11/2016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E15A486-6F76-456F-9845-3D68186330F3}" type="slidenum">
              <a:rPr lang="es-ES" smtClean="0"/>
              <a:t>‹Nº›</a:t>
            </a:fld>
            <a:endParaRPr lang="es-ES"/>
          </a:p>
        </p:txBody>
      </p:sp>
    </p:spTree>
    <p:extLst>
      <p:ext uri="{BB962C8B-B14F-4D97-AF65-F5344CB8AC3E}">
        <p14:creationId xmlns:p14="http://schemas.microsoft.com/office/powerpoint/2010/main" val="247452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836F06-0BD5-4F9B-B8EE-9D0EDBA3A6FA}" type="datetimeFigureOut">
              <a:rPr lang="es-ES" smtClean="0"/>
              <a:t>27/11/2016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E15A486-6F76-456F-9845-3D68186330F3}" type="slidenum">
              <a:rPr lang="es-ES" smtClean="0"/>
              <a:t>‹Nº›</a:t>
            </a:fld>
            <a:endParaRPr lang="es-ES"/>
          </a:p>
        </p:txBody>
      </p:sp>
    </p:spTree>
    <p:extLst>
      <p:ext uri="{BB962C8B-B14F-4D97-AF65-F5344CB8AC3E}">
        <p14:creationId xmlns:p14="http://schemas.microsoft.com/office/powerpoint/2010/main" val="368549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836F06-0BD5-4F9B-B8EE-9D0EDBA3A6FA}" type="datetimeFigureOut">
              <a:rPr lang="es-ES" smtClean="0"/>
              <a:t>27/11/2016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E15A486-6F76-456F-9845-3D68186330F3}" type="slidenum">
              <a:rPr lang="es-ES" smtClean="0"/>
              <a:t>‹Nº›</a:t>
            </a:fld>
            <a:endParaRPr lang="es-ES"/>
          </a:p>
        </p:txBody>
      </p:sp>
    </p:spTree>
    <p:extLst>
      <p:ext uri="{BB962C8B-B14F-4D97-AF65-F5344CB8AC3E}">
        <p14:creationId xmlns:p14="http://schemas.microsoft.com/office/powerpoint/2010/main" val="221050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836F06-0BD5-4F9B-B8EE-9D0EDBA3A6FA}" type="datetimeFigureOut">
              <a:rPr lang="es-ES" smtClean="0"/>
              <a:t>27/11/2016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E15A486-6F76-456F-9845-3D68186330F3}" type="slidenum">
              <a:rPr lang="es-ES" smtClean="0"/>
              <a:t>‹Nº›</a:t>
            </a:fld>
            <a:endParaRPr lang="es-ES"/>
          </a:p>
        </p:txBody>
      </p:sp>
    </p:spTree>
    <p:extLst>
      <p:ext uri="{BB962C8B-B14F-4D97-AF65-F5344CB8AC3E}">
        <p14:creationId xmlns:p14="http://schemas.microsoft.com/office/powerpoint/2010/main" val="352378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36F06-0BD5-4F9B-B8EE-9D0EDBA3A6FA}" type="datetimeFigureOut">
              <a:rPr lang="es-ES" smtClean="0"/>
              <a:t>27/11/2016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5A486-6F76-456F-9845-3D68186330F3}" type="slidenum">
              <a:rPr lang="es-ES" smtClean="0"/>
              <a:t>‹Nº›</a:t>
            </a:fld>
            <a:endParaRPr lang="es-ES"/>
          </a:p>
        </p:txBody>
      </p:sp>
    </p:spTree>
    <p:extLst>
      <p:ext uri="{BB962C8B-B14F-4D97-AF65-F5344CB8AC3E}">
        <p14:creationId xmlns:p14="http://schemas.microsoft.com/office/powerpoint/2010/main" val="391745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hyperlink" Target="http://es.wikipedia.org/wiki/Rey_de_Espa%C3%B1a" TargetMode="External"/><Relationship Id="rId7" Type="http://schemas.openxmlformats.org/officeDocument/2006/relationships/hyperlink" Target="http://es.wikipedia.org/wiki/D%C3%ADa_de_la_Constituci%C3%B3n_Espa%C3%B1ola" TargetMode="External"/><Relationship Id="rId2" Type="http://schemas.openxmlformats.org/officeDocument/2006/relationships/hyperlink" Target="http://es.wikipedia.org/wiki/Padres_de_la_Constituci%C3%B3n" TargetMode="External"/><Relationship Id="rId1" Type="http://schemas.openxmlformats.org/officeDocument/2006/relationships/slideLayout" Target="../slideLayouts/slideLayout1.xml"/><Relationship Id="rId6" Type="http://schemas.openxmlformats.org/officeDocument/2006/relationships/hyperlink" Target="http://decentes-respuestaaprogrescom.blogspot.com.es/2007/09/constitucin-espaola-artculo-14_26.html" TargetMode="External"/><Relationship Id="rId5" Type="http://schemas.openxmlformats.org/officeDocument/2006/relationships/hyperlink" Target="http://es.wikipedia.org/wiki/S%C3%ADmbolos_de_Espa%C3%B1a" TargetMode="External"/><Relationship Id="rId4" Type="http://schemas.openxmlformats.org/officeDocument/2006/relationships/hyperlink" Target="http://www.ucm.es/BUCM/exposiciones/constitucion/plantilla07.htm"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espana.pordescubrir.com/6-de-diciembre-fiesta-de-la-constitucion.html" TargetMode="External"/><Relationship Id="rId3" Type="http://schemas.openxmlformats.org/officeDocument/2006/relationships/hyperlink" Target="http://www.congreso.es/consti/constitucion/indice/titulos/articulos.jsp?ini=56&amp;fin=65&amp;tipo=2" TargetMode="External"/><Relationship Id="rId7" Type="http://schemas.openxmlformats.org/officeDocument/2006/relationships/hyperlink" Target="http://www.congreso.es/consti/constitucion/indice/titulos/articulos.jsp?ini=20&amp;tipo=2" TargetMode="External"/><Relationship Id="rId2" Type="http://schemas.openxmlformats.org/officeDocument/2006/relationships/hyperlink" Target="https://www.google.es/webhp?sourceid=chrome-instant&amp;ion=1&amp;espv=2&amp;ie=UTF-8#q=quienes+son+los+padres+de+la+constitucion" TargetMode="External"/><Relationship Id="rId1" Type="http://schemas.openxmlformats.org/officeDocument/2006/relationships/slideLayout" Target="../slideLayouts/slideLayout2.xml"/><Relationship Id="rId6" Type="http://schemas.openxmlformats.org/officeDocument/2006/relationships/hyperlink" Target="http://www.congreso.es/consti/constitucion/indice/titulos/articulos.jsp?ini=14&amp;tipo=2" TargetMode="External"/><Relationship Id="rId5" Type="http://schemas.openxmlformats.org/officeDocument/2006/relationships/hyperlink" Target="http://www.casareal.es/ES/corona/Paginas/simbolos.aspx" TargetMode="External"/><Relationship Id="rId4" Type="http://schemas.openxmlformats.org/officeDocument/2006/relationships/hyperlink" Target="http://www.saberia.com/2012/08/cuantas-constituciones-ha-habido-en-espana/"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856984" cy="2590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4.bp.blogspot.com/-YAOoTR2vlwY/VIMmosxfDrI/AAAAAAAAnZo/DoaDgSPN6_8/s1600/1.%2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14908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9" descr="Logo Heli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548680"/>
            <a:ext cx="2160240" cy="108012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915817" y="260649"/>
            <a:ext cx="6228184" cy="215443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6º Primaria</a:t>
            </a:r>
          </a:p>
          <a:p>
            <a:pPr algn="ctr"/>
            <a:endPar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540" y="4164047"/>
            <a:ext cx="3600400" cy="218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4"/>
          <p:cNvPicPr/>
          <p:nvPr/>
        </p:nvPicPr>
        <p:blipFill>
          <a:blip r:embed="rId6" cstate="print">
            <a:extLst>
              <a:ext uri="{28A0092B-C50C-407E-A947-70E740481C1C}">
                <a14:useLocalDpi xmlns:a14="http://schemas.microsoft.com/office/drawing/2010/main" val="0"/>
              </a:ext>
            </a:extLst>
          </a:blip>
          <a:srcRect l="-31210" r="-31210"/>
          <a:stretch>
            <a:fillRect/>
          </a:stretch>
        </p:blipFill>
        <p:spPr>
          <a:xfrm>
            <a:off x="7639051" y="5940340"/>
            <a:ext cx="1504950" cy="825500"/>
          </a:xfrm>
          <a:prstGeom prst="rect">
            <a:avLst/>
          </a:prstGeom>
        </p:spPr>
      </p:pic>
    </p:spTree>
    <p:extLst>
      <p:ext uri="{BB962C8B-B14F-4D97-AF65-F5344CB8AC3E}">
        <p14:creationId xmlns:p14="http://schemas.microsoft.com/office/powerpoint/2010/main" val="3360324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0"/>
            <a:ext cx="5724128" cy="2780928"/>
          </a:xfrm>
        </p:spPr>
        <p:txBody>
          <a:bodyPr>
            <a:normAutofit fontScale="90000"/>
          </a:bodyPr>
          <a:lstStyle/>
          <a:p>
            <a:r>
              <a:rPr lang="es-ES" sz="1800" b="0" i="0" dirty="0" smtClean="0">
                <a:solidFill>
                  <a:srgbClr val="000000"/>
                </a:solidFill>
                <a:effectLst/>
                <a:latin typeface="Comic Sans MS"/>
              </a:rPr>
              <a:t/>
            </a:r>
            <a:br>
              <a:rPr lang="es-ES" sz="1800" b="0" i="0" dirty="0" smtClean="0">
                <a:solidFill>
                  <a:srgbClr val="000000"/>
                </a:solidFill>
                <a:effectLst/>
                <a:latin typeface="Comic Sans MS"/>
              </a:rPr>
            </a:br>
            <a:r>
              <a:rPr lang="es-ES" sz="1800" dirty="0">
                <a:solidFill>
                  <a:srgbClr val="000000"/>
                </a:solidFill>
                <a:latin typeface="Comic Sans MS"/>
              </a:rPr>
              <a:t/>
            </a:r>
            <a:br>
              <a:rPr lang="es-ES" sz="1800" dirty="0">
                <a:solidFill>
                  <a:srgbClr val="000000"/>
                </a:solidFill>
                <a:latin typeface="Comic Sans MS"/>
              </a:rPr>
            </a:br>
            <a:r>
              <a:rPr lang="es-ES" sz="4900" b="1" u="sng" dirty="0" smtClean="0">
                <a:solidFill>
                  <a:srgbClr val="000000"/>
                </a:solidFill>
                <a:latin typeface="Chiller" panose="04020404031007020602" pitchFamily="82" charset="0"/>
              </a:rPr>
              <a:t>INTRODUCCIÓN</a:t>
            </a:r>
            <a:r>
              <a:rPr lang="es-ES" sz="1800" dirty="0" smtClean="0">
                <a:solidFill>
                  <a:srgbClr val="000000"/>
                </a:solidFill>
                <a:latin typeface="Comic Sans MS"/>
              </a:rPr>
              <a:t/>
            </a:r>
            <a:br>
              <a:rPr lang="es-ES" sz="1800" dirty="0" smtClean="0">
                <a:solidFill>
                  <a:srgbClr val="000000"/>
                </a:solidFill>
                <a:latin typeface="Comic Sans MS"/>
              </a:rPr>
            </a:br>
            <a:r>
              <a:rPr lang="es-ES" sz="1800" dirty="0">
                <a:solidFill>
                  <a:srgbClr val="000000"/>
                </a:solidFill>
                <a:latin typeface="Comic Sans MS"/>
              </a:rPr>
              <a:t/>
            </a:r>
            <a:br>
              <a:rPr lang="es-ES" sz="1800" dirty="0">
                <a:solidFill>
                  <a:srgbClr val="000000"/>
                </a:solidFill>
                <a:latin typeface="Comic Sans MS"/>
              </a:rPr>
            </a:br>
            <a:r>
              <a:rPr lang="es-ES" sz="1800" b="0" i="0" dirty="0" smtClean="0">
                <a:solidFill>
                  <a:srgbClr val="000000"/>
                </a:solidFill>
                <a:effectLst/>
                <a:latin typeface="Comic Sans MS"/>
              </a:rPr>
              <a:t>El día 6 de diciembre se celebra el cumpleaños de la Constitución Española. Muchas veces habrás oído hablar de ella, pero seguro que te gustará conocerla mejor.</a:t>
            </a:r>
            <a:br>
              <a:rPr lang="es-ES" sz="1800" b="0" i="0" dirty="0" smtClean="0">
                <a:solidFill>
                  <a:srgbClr val="000000"/>
                </a:solidFill>
                <a:effectLst/>
                <a:latin typeface="Comic Sans MS"/>
              </a:rPr>
            </a:br>
            <a:r>
              <a:rPr lang="es-ES" sz="1800" b="0" i="0" dirty="0" smtClean="0">
                <a:solidFill>
                  <a:srgbClr val="000000"/>
                </a:solidFill>
                <a:effectLst/>
                <a:latin typeface="Comic Sans MS"/>
              </a:rPr>
              <a:t>Vas a descubrir muchas cosas sobre la Ley más importante de España. </a:t>
            </a:r>
            <a:br>
              <a:rPr lang="es-ES" sz="1800" b="0" i="0" dirty="0" smtClean="0">
                <a:solidFill>
                  <a:srgbClr val="000000"/>
                </a:solidFill>
                <a:effectLst/>
                <a:latin typeface="Comic Sans MS"/>
              </a:rPr>
            </a:br>
            <a:r>
              <a:rPr lang="es-ES" sz="1800" dirty="0" smtClean="0">
                <a:solidFill>
                  <a:srgbClr val="000000"/>
                </a:solidFill>
                <a:latin typeface="Comic Sans MS"/>
              </a:rPr>
              <a:t> </a:t>
            </a:r>
            <a:endParaRPr lang="es-ES" dirty="0"/>
          </a:p>
        </p:txBody>
      </p:sp>
      <p:sp>
        <p:nvSpPr>
          <p:cNvPr id="3" name="2 Subtítulo"/>
          <p:cNvSpPr>
            <a:spLocks noGrp="1"/>
          </p:cNvSpPr>
          <p:nvPr>
            <p:ph type="subTitle" idx="1"/>
          </p:nvPr>
        </p:nvSpPr>
        <p:spPr>
          <a:xfrm>
            <a:off x="3282752" y="3429000"/>
            <a:ext cx="5609728" cy="2644405"/>
          </a:xfrm>
        </p:spPr>
        <p:txBody>
          <a:bodyPr>
            <a:normAutofit/>
          </a:bodyPr>
          <a:lstStyle/>
          <a:p>
            <a:endParaRPr lang="es-ES" sz="2000" b="0" i="0" dirty="0" smtClean="0">
              <a:solidFill>
                <a:srgbClr val="000000"/>
              </a:solidFill>
              <a:effectLst/>
              <a:latin typeface="Comic Sans MS"/>
            </a:endParaRPr>
          </a:p>
          <a:p>
            <a:r>
              <a:rPr lang="es-ES" sz="6000" b="1" u="sng" dirty="0" smtClean="0">
                <a:solidFill>
                  <a:srgbClr val="000000"/>
                </a:solidFill>
                <a:latin typeface="Chiller" panose="04020404031007020602" pitchFamily="82" charset="0"/>
              </a:rPr>
              <a:t>TAREA</a:t>
            </a:r>
          </a:p>
          <a:p>
            <a:endParaRPr lang="es-ES" sz="1600" b="1" dirty="0">
              <a:solidFill>
                <a:srgbClr val="000000"/>
              </a:solidFill>
              <a:latin typeface="Comic Sans MS"/>
            </a:endParaRPr>
          </a:p>
          <a:p>
            <a:r>
              <a:rPr lang="es-ES" sz="1600" b="0" i="0" dirty="0" smtClean="0">
                <a:solidFill>
                  <a:srgbClr val="000000"/>
                </a:solidFill>
                <a:effectLst/>
                <a:latin typeface="Comic Sans MS"/>
              </a:rPr>
              <a:t>La tarea consiste  en elaborar un informe redactado , en el que haya fotos y/o  dibujos intercalados,  en tu libreta de Sociales. </a:t>
            </a:r>
            <a:endParaRPr lang="es-ES" sz="1600" dirty="0"/>
          </a:p>
        </p:txBody>
      </p:sp>
      <p:pic>
        <p:nvPicPr>
          <p:cNvPr id="1026" name="Picture 2" descr="BANDER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2743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24" y="3717032"/>
            <a:ext cx="2409056" cy="240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4"/>
          <p:cNvPicPr/>
          <p:nvPr/>
        </p:nvPicPr>
        <p:blipFill>
          <a:blip r:embed="rId4" cstate="print">
            <a:extLst>
              <a:ext uri="{28A0092B-C50C-407E-A947-70E740481C1C}">
                <a14:useLocalDpi xmlns:a14="http://schemas.microsoft.com/office/drawing/2010/main" val="0"/>
              </a:ext>
            </a:extLst>
          </a:blip>
          <a:srcRect l="-31210" r="-31210"/>
          <a:stretch>
            <a:fillRect/>
          </a:stretch>
        </p:blipFill>
        <p:spPr>
          <a:xfrm>
            <a:off x="7621633" y="5895977"/>
            <a:ext cx="1504950" cy="825500"/>
          </a:xfrm>
          <a:prstGeom prst="rect">
            <a:avLst/>
          </a:prstGeom>
        </p:spPr>
      </p:pic>
    </p:spTree>
    <p:extLst>
      <p:ext uri="{BB962C8B-B14F-4D97-AF65-F5344CB8AC3E}">
        <p14:creationId xmlns:p14="http://schemas.microsoft.com/office/powerpoint/2010/main" val="4055337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47864" y="116632"/>
            <a:ext cx="5782282" cy="4752528"/>
          </a:xfrm>
        </p:spPr>
        <p:txBody>
          <a:bodyPr>
            <a:normAutofit fontScale="90000"/>
          </a:bodyPr>
          <a:lstStyle/>
          <a:p>
            <a:pPr algn="l"/>
            <a:r>
              <a:rPr lang="es-ES" sz="1600" b="0" i="0" dirty="0" smtClean="0">
                <a:solidFill>
                  <a:srgbClr val="000000"/>
                </a:solidFill>
                <a:effectLst/>
                <a:latin typeface="Comic Sans MS"/>
              </a:rPr>
              <a:t/>
            </a:r>
            <a:br>
              <a:rPr lang="es-ES" sz="1600" b="0" i="0" dirty="0" smtClean="0">
                <a:solidFill>
                  <a:srgbClr val="000000"/>
                </a:solidFill>
                <a:effectLst/>
                <a:latin typeface="Comic Sans MS"/>
              </a:rPr>
            </a:br>
            <a:r>
              <a:rPr lang="es-ES" sz="1600" dirty="0">
                <a:solidFill>
                  <a:srgbClr val="000000"/>
                </a:solidFill>
                <a:latin typeface="Comic Sans MS"/>
              </a:rPr>
              <a:t/>
            </a:r>
            <a:br>
              <a:rPr lang="es-ES" sz="1600" dirty="0">
                <a:solidFill>
                  <a:srgbClr val="000000"/>
                </a:solidFill>
                <a:latin typeface="Comic Sans MS"/>
              </a:rPr>
            </a:br>
            <a:r>
              <a:rPr lang="es-ES" sz="1600" dirty="0" smtClean="0">
                <a:solidFill>
                  <a:srgbClr val="000000"/>
                </a:solidFill>
                <a:latin typeface="Comic Sans MS"/>
              </a:rPr>
              <a:t/>
            </a:r>
            <a:br>
              <a:rPr lang="es-ES" sz="1600" dirty="0" smtClean="0">
                <a:solidFill>
                  <a:srgbClr val="000000"/>
                </a:solidFill>
                <a:latin typeface="Comic Sans MS"/>
              </a:rPr>
            </a:br>
            <a:r>
              <a:rPr lang="es-ES" sz="1600" dirty="0">
                <a:solidFill>
                  <a:srgbClr val="000000"/>
                </a:solidFill>
                <a:latin typeface="Comic Sans MS"/>
              </a:rPr>
              <a:t/>
            </a:r>
            <a:br>
              <a:rPr lang="es-ES" sz="1600" dirty="0">
                <a:solidFill>
                  <a:srgbClr val="000000"/>
                </a:solidFill>
                <a:latin typeface="Comic Sans MS"/>
              </a:rPr>
            </a:br>
            <a:r>
              <a:rPr lang="es-ES" sz="1600" dirty="0" smtClean="0">
                <a:solidFill>
                  <a:srgbClr val="000000"/>
                </a:solidFill>
                <a:latin typeface="Comic Sans MS"/>
              </a:rPr>
              <a:t/>
            </a:r>
            <a:br>
              <a:rPr lang="es-ES" sz="1600" dirty="0" smtClean="0">
                <a:solidFill>
                  <a:srgbClr val="000000"/>
                </a:solidFill>
                <a:latin typeface="Comic Sans MS"/>
              </a:rPr>
            </a:br>
            <a:r>
              <a:rPr lang="es-ES" sz="1600" dirty="0">
                <a:solidFill>
                  <a:srgbClr val="000000"/>
                </a:solidFill>
                <a:latin typeface="Comic Sans MS"/>
              </a:rPr>
              <a:t/>
            </a:r>
            <a:br>
              <a:rPr lang="es-ES" sz="1600" dirty="0">
                <a:solidFill>
                  <a:srgbClr val="000000"/>
                </a:solidFill>
                <a:latin typeface="Comic Sans MS"/>
              </a:rPr>
            </a:br>
            <a:r>
              <a:rPr lang="es-ES" sz="1600" dirty="0" smtClean="0">
                <a:solidFill>
                  <a:srgbClr val="000000"/>
                </a:solidFill>
                <a:latin typeface="Comic Sans MS"/>
              </a:rPr>
              <a:t/>
            </a:r>
            <a:br>
              <a:rPr lang="es-ES" sz="1600" dirty="0" smtClean="0">
                <a:solidFill>
                  <a:srgbClr val="000000"/>
                </a:solidFill>
                <a:latin typeface="Comic Sans MS"/>
              </a:rPr>
            </a:br>
            <a:r>
              <a:rPr lang="es-ES" sz="1600" dirty="0">
                <a:solidFill>
                  <a:srgbClr val="000000"/>
                </a:solidFill>
                <a:latin typeface="Comic Sans MS"/>
              </a:rPr>
              <a:t/>
            </a:r>
            <a:br>
              <a:rPr lang="es-ES" sz="1600" dirty="0">
                <a:solidFill>
                  <a:srgbClr val="000000"/>
                </a:solidFill>
                <a:latin typeface="Comic Sans MS"/>
              </a:rPr>
            </a:br>
            <a:r>
              <a:rPr lang="es-ES" sz="1600" dirty="0" smtClean="0">
                <a:solidFill>
                  <a:srgbClr val="000000"/>
                </a:solidFill>
                <a:latin typeface="Comic Sans MS"/>
              </a:rPr>
              <a:t/>
            </a:r>
            <a:br>
              <a:rPr lang="es-ES" sz="1600" dirty="0" smtClean="0">
                <a:solidFill>
                  <a:srgbClr val="000000"/>
                </a:solidFill>
                <a:latin typeface="Comic Sans MS"/>
              </a:rPr>
            </a:br>
            <a:r>
              <a:rPr lang="es-ES" sz="1600" dirty="0">
                <a:solidFill>
                  <a:srgbClr val="000000"/>
                </a:solidFill>
                <a:latin typeface="Comic Sans MS"/>
              </a:rPr>
              <a:t/>
            </a:r>
            <a:br>
              <a:rPr lang="es-ES" sz="1600" dirty="0">
                <a:solidFill>
                  <a:srgbClr val="000000"/>
                </a:solidFill>
                <a:latin typeface="Comic Sans MS"/>
              </a:rPr>
            </a:br>
            <a:r>
              <a:rPr lang="es-ES" sz="4900" b="1" u="sng" dirty="0" smtClean="0">
                <a:solidFill>
                  <a:srgbClr val="000000"/>
                </a:solidFill>
                <a:latin typeface="Chiller" panose="04020404031007020602" pitchFamily="82" charset="0"/>
              </a:rPr>
              <a:t>PROCESO</a:t>
            </a:r>
            <a:r>
              <a:rPr lang="es-ES" sz="1600" dirty="0" smtClean="0">
                <a:solidFill>
                  <a:srgbClr val="000000"/>
                </a:solidFill>
                <a:latin typeface="Comic Sans MS"/>
              </a:rPr>
              <a:t/>
            </a:r>
            <a:br>
              <a:rPr lang="es-ES" sz="1600" dirty="0" smtClean="0">
                <a:solidFill>
                  <a:srgbClr val="000000"/>
                </a:solidFill>
                <a:latin typeface="Comic Sans MS"/>
              </a:rPr>
            </a:br>
            <a:r>
              <a:rPr lang="es-ES" sz="1600" dirty="0">
                <a:solidFill>
                  <a:srgbClr val="000000"/>
                </a:solidFill>
                <a:latin typeface="Comic Sans MS"/>
              </a:rPr>
              <a:t/>
            </a:r>
            <a:br>
              <a:rPr lang="es-ES" sz="1600" dirty="0">
                <a:solidFill>
                  <a:srgbClr val="000000"/>
                </a:solidFill>
                <a:latin typeface="Comic Sans MS"/>
              </a:rPr>
            </a:br>
            <a:r>
              <a:rPr lang="es-ES" sz="1600" b="0" i="0" dirty="0" smtClean="0">
                <a:solidFill>
                  <a:srgbClr val="000000"/>
                </a:solidFill>
                <a:effectLst/>
                <a:latin typeface="Comic Sans MS"/>
              </a:rPr>
              <a:t>Debes encontrar las respuestas a las siguientes preguntas. En el documento que elabores debes incluir las imágenes de la bandera, el escudo de España …y cualquier otra que creas adecuada.</a:t>
            </a:r>
            <a:br>
              <a:rPr lang="es-ES" sz="1600" b="0" i="0" dirty="0" smtClean="0">
                <a:solidFill>
                  <a:srgbClr val="000000"/>
                </a:solidFill>
                <a:effectLst/>
                <a:latin typeface="Comic Sans MS"/>
              </a:rPr>
            </a:br>
            <a:r>
              <a:rPr lang="es-ES" sz="1600" b="0" i="0" dirty="0" smtClean="0">
                <a:solidFill>
                  <a:srgbClr val="000000"/>
                </a:solidFill>
                <a:effectLst/>
                <a:latin typeface="Comic Sans MS"/>
              </a:rPr>
              <a:t/>
            </a:r>
            <a:br>
              <a:rPr lang="es-ES" sz="1600" b="0" i="0" dirty="0" smtClean="0">
                <a:solidFill>
                  <a:srgbClr val="000000"/>
                </a:solidFill>
                <a:effectLst/>
                <a:latin typeface="Comic Sans MS"/>
              </a:rPr>
            </a:br>
            <a:r>
              <a:rPr lang="es-ES" sz="1600" b="0" i="0" dirty="0" smtClean="0">
                <a:solidFill>
                  <a:srgbClr val="0070C0"/>
                </a:solidFill>
                <a:effectLst/>
                <a:latin typeface="Comic Sans MS"/>
              </a:rPr>
              <a:t>1</a:t>
            </a:r>
            <a:r>
              <a:rPr lang="es-ES" sz="1600" b="0" i="0" u="sng" dirty="0" smtClean="0">
                <a:solidFill>
                  <a:srgbClr val="0070C0"/>
                </a:solidFill>
                <a:effectLst/>
                <a:latin typeface="Comic Sans MS"/>
              </a:rPr>
              <a:t>. </a:t>
            </a:r>
            <a:r>
              <a:rPr lang="es-ES" sz="1600" b="0" i="0" u="sng" dirty="0" smtClean="0">
                <a:solidFill>
                  <a:srgbClr val="0033CC"/>
                </a:solidFill>
                <a:effectLst/>
                <a:latin typeface="Comic Sans MS"/>
              </a:rPr>
              <a:t>¿Qué es La Constitución Española?</a:t>
            </a:r>
            <a:br>
              <a:rPr lang="es-ES" sz="1600" b="0" i="0" u="sng" dirty="0" smtClean="0">
                <a:solidFill>
                  <a:srgbClr val="0033CC"/>
                </a:solidFill>
                <a:effectLst/>
                <a:latin typeface="Comic Sans MS"/>
              </a:rPr>
            </a:br>
            <a:r>
              <a:rPr lang="es-ES" sz="1600" b="0" i="0" u="sng" dirty="0" smtClean="0">
                <a:solidFill>
                  <a:srgbClr val="0033CC"/>
                </a:solidFill>
                <a:effectLst/>
                <a:latin typeface="Comic Sans MS"/>
              </a:rPr>
              <a:t>2. </a:t>
            </a:r>
            <a:r>
              <a:rPr lang="es-ES" sz="1600" b="0" i="0" u="sng" dirty="0" smtClean="0">
                <a:solidFill>
                  <a:srgbClr val="0033CC"/>
                </a:solidFill>
                <a:effectLst/>
                <a:latin typeface="Comic Sans MS"/>
                <a:hlinkClick r:id="rId2"/>
              </a:rPr>
              <a:t>¿Quiénes son los padres de la Constitución Española?</a:t>
            </a:r>
            <a:r>
              <a:rPr lang="es-ES" sz="1600" b="0" i="0" u="sng" dirty="0" smtClean="0">
                <a:solidFill>
                  <a:srgbClr val="0033CC"/>
                </a:solidFill>
                <a:effectLst/>
                <a:latin typeface="Comic Sans MS"/>
              </a:rPr>
              <a:t/>
            </a:r>
            <a:br>
              <a:rPr lang="es-ES" sz="1600" b="0" i="0" u="sng" dirty="0" smtClean="0">
                <a:solidFill>
                  <a:srgbClr val="0033CC"/>
                </a:solidFill>
                <a:effectLst/>
                <a:latin typeface="Comic Sans MS"/>
              </a:rPr>
            </a:br>
            <a:r>
              <a:rPr lang="es-ES" sz="1600" b="0" i="0" u="sng" dirty="0" smtClean="0">
                <a:solidFill>
                  <a:srgbClr val="0033CC"/>
                </a:solidFill>
                <a:effectLst/>
                <a:latin typeface="Comic Sans MS"/>
              </a:rPr>
              <a:t>3. </a:t>
            </a:r>
            <a:r>
              <a:rPr lang="es-ES" sz="1600" b="0" i="0" u="sng" dirty="0" smtClean="0">
                <a:solidFill>
                  <a:srgbClr val="0033CC"/>
                </a:solidFill>
                <a:effectLst/>
                <a:latin typeface="Comic Sans MS"/>
                <a:hlinkClick r:id="rId3"/>
              </a:rPr>
              <a:t>¿Quién es el Jefe del Estado  actualmente y qué artículo lo dice?</a:t>
            </a:r>
            <a:r>
              <a:rPr lang="es-ES" sz="1600" b="0" i="0" u="sng" dirty="0" smtClean="0">
                <a:solidFill>
                  <a:srgbClr val="0033CC"/>
                </a:solidFill>
                <a:effectLst/>
                <a:latin typeface="Comic Sans MS"/>
              </a:rPr>
              <a:t/>
            </a:r>
            <a:br>
              <a:rPr lang="es-ES" sz="1600" b="0" i="0" u="sng" dirty="0" smtClean="0">
                <a:solidFill>
                  <a:srgbClr val="0033CC"/>
                </a:solidFill>
                <a:effectLst/>
                <a:latin typeface="Comic Sans MS"/>
              </a:rPr>
            </a:br>
            <a:r>
              <a:rPr lang="es-ES" sz="1600" b="0" i="0" u="sng" dirty="0" smtClean="0">
                <a:solidFill>
                  <a:srgbClr val="0033CC"/>
                </a:solidFill>
                <a:effectLst/>
                <a:latin typeface="Comic Sans MS"/>
              </a:rPr>
              <a:t>4. </a:t>
            </a:r>
            <a:r>
              <a:rPr lang="es-ES" sz="1600" b="0" i="0" u="sng" dirty="0" smtClean="0">
                <a:solidFill>
                  <a:srgbClr val="0033CC"/>
                </a:solidFill>
                <a:effectLst/>
                <a:latin typeface="Comic Sans MS"/>
                <a:hlinkClick r:id="rId4"/>
              </a:rPr>
              <a:t>¿Cuántas constituciones ha habido en España?</a:t>
            </a:r>
            <a:r>
              <a:rPr lang="es-ES" sz="1600" b="0" i="0" u="sng" dirty="0" smtClean="0">
                <a:solidFill>
                  <a:srgbClr val="0033CC"/>
                </a:solidFill>
                <a:effectLst/>
                <a:latin typeface="Comic Sans MS"/>
              </a:rPr>
              <a:t/>
            </a:r>
            <a:br>
              <a:rPr lang="es-ES" sz="1600" b="0" i="0" u="sng" dirty="0" smtClean="0">
                <a:solidFill>
                  <a:srgbClr val="0033CC"/>
                </a:solidFill>
                <a:effectLst/>
                <a:latin typeface="Comic Sans MS"/>
              </a:rPr>
            </a:br>
            <a:r>
              <a:rPr lang="es-ES" sz="1600" b="0" i="0" u="sng" dirty="0" smtClean="0">
                <a:solidFill>
                  <a:srgbClr val="0033CC"/>
                </a:solidFill>
                <a:effectLst/>
                <a:latin typeface="Comic Sans MS"/>
              </a:rPr>
              <a:t>5. </a:t>
            </a:r>
            <a:r>
              <a:rPr lang="es-ES" sz="1600" b="0" i="0" u="sng" dirty="0" smtClean="0">
                <a:solidFill>
                  <a:srgbClr val="0033CC"/>
                </a:solidFill>
                <a:effectLst/>
                <a:latin typeface="Comic Sans MS"/>
                <a:hlinkClick r:id="rId5"/>
              </a:rPr>
              <a:t>¿Cuáles son los símbolos de España?</a:t>
            </a:r>
            <a:r>
              <a:rPr lang="es-ES" sz="1600" b="0" i="0" u="sng" dirty="0" smtClean="0">
                <a:solidFill>
                  <a:srgbClr val="0033CC"/>
                </a:solidFill>
                <a:effectLst/>
                <a:latin typeface="Comic Sans MS"/>
              </a:rPr>
              <a:t/>
            </a:r>
            <a:br>
              <a:rPr lang="es-ES" sz="1600" b="0" i="0" u="sng" dirty="0" smtClean="0">
                <a:solidFill>
                  <a:srgbClr val="0033CC"/>
                </a:solidFill>
                <a:effectLst/>
                <a:latin typeface="Comic Sans MS"/>
              </a:rPr>
            </a:br>
            <a:r>
              <a:rPr lang="es-ES" sz="1600" u="sng" dirty="0">
                <a:solidFill>
                  <a:srgbClr val="0033CC"/>
                </a:solidFill>
                <a:latin typeface="Comic Sans MS"/>
              </a:rPr>
              <a:t>6</a:t>
            </a:r>
            <a:r>
              <a:rPr lang="es-ES" sz="1600" u="sng" dirty="0" smtClean="0">
                <a:solidFill>
                  <a:srgbClr val="0033CC"/>
                </a:solidFill>
                <a:latin typeface="Comic Sans MS"/>
              </a:rPr>
              <a:t>. ¿Cuáles son los tres poderes fundamentales del Estado Español?</a:t>
            </a:r>
            <a:r>
              <a:rPr lang="es-ES" sz="1600" b="0" i="0" u="sng" dirty="0" smtClean="0">
                <a:solidFill>
                  <a:srgbClr val="0033CC"/>
                </a:solidFill>
                <a:effectLst/>
                <a:latin typeface="Comic Sans MS"/>
              </a:rPr>
              <a:t/>
            </a:r>
            <a:br>
              <a:rPr lang="es-ES" sz="1600" b="0" i="0" u="sng" dirty="0" smtClean="0">
                <a:solidFill>
                  <a:srgbClr val="0033CC"/>
                </a:solidFill>
                <a:effectLst/>
                <a:latin typeface="Comic Sans MS"/>
              </a:rPr>
            </a:br>
            <a:r>
              <a:rPr lang="es-ES" sz="1600" b="0" i="0" u="sng" dirty="0" smtClean="0">
                <a:solidFill>
                  <a:srgbClr val="0033CC"/>
                </a:solidFill>
                <a:effectLst/>
                <a:latin typeface="Comic Sans MS"/>
              </a:rPr>
              <a:t>7. </a:t>
            </a:r>
            <a:r>
              <a:rPr lang="es-ES" sz="1600" b="0" i="0" u="sng" dirty="0" smtClean="0">
                <a:solidFill>
                  <a:srgbClr val="0033CC"/>
                </a:solidFill>
                <a:effectLst/>
                <a:latin typeface="Comic Sans MS"/>
                <a:hlinkClick r:id="rId6"/>
              </a:rPr>
              <a:t>¿Qué dice el artículo 14 de la Constitución Español?</a:t>
            </a:r>
            <a:r>
              <a:rPr lang="es-ES" sz="1600" b="0" i="0" u="sng" dirty="0" smtClean="0">
                <a:solidFill>
                  <a:srgbClr val="0033CC"/>
                </a:solidFill>
                <a:effectLst/>
                <a:latin typeface="Comic Sans MS"/>
              </a:rPr>
              <a:t/>
            </a:r>
            <a:br>
              <a:rPr lang="es-ES" sz="1600" b="0" i="0" u="sng" dirty="0" smtClean="0">
                <a:solidFill>
                  <a:srgbClr val="0033CC"/>
                </a:solidFill>
                <a:effectLst/>
                <a:latin typeface="Comic Sans MS"/>
              </a:rPr>
            </a:br>
            <a:r>
              <a:rPr lang="es-ES" sz="1600" u="sng" dirty="0">
                <a:solidFill>
                  <a:srgbClr val="0033CC"/>
                </a:solidFill>
                <a:latin typeface="Comic Sans MS"/>
              </a:rPr>
              <a:t>8</a:t>
            </a:r>
            <a:r>
              <a:rPr lang="es-ES" sz="1600" b="0" i="0" u="sng" dirty="0" smtClean="0">
                <a:solidFill>
                  <a:srgbClr val="0033CC"/>
                </a:solidFill>
                <a:effectLst/>
                <a:latin typeface="Comic Sans MS"/>
              </a:rPr>
              <a:t>. </a:t>
            </a:r>
            <a:r>
              <a:rPr lang="es-ES" sz="1600" b="0" i="0" u="sng" dirty="0" smtClean="0">
                <a:solidFill>
                  <a:srgbClr val="0033CC"/>
                </a:solidFill>
                <a:effectLst/>
                <a:latin typeface="Comic Sans MS"/>
                <a:hlinkClick r:id="rId7"/>
              </a:rPr>
              <a:t>¿Por qué es festivo el día 6 de diciembre?</a:t>
            </a:r>
            <a:r>
              <a:rPr lang="es-ES" sz="1600" b="0" i="0" u="sng" dirty="0" smtClean="0">
                <a:solidFill>
                  <a:srgbClr val="0033CC"/>
                </a:solidFill>
                <a:effectLst/>
                <a:latin typeface="Comic Sans MS"/>
              </a:rPr>
              <a:t/>
            </a:r>
            <a:br>
              <a:rPr lang="es-ES" sz="1600" b="0" i="0" u="sng" dirty="0" smtClean="0">
                <a:solidFill>
                  <a:srgbClr val="0033CC"/>
                </a:solidFill>
                <a:effectLst/>
                <a:latin typeface="Comic Sans MS"/>
              </a:rPr>
            </a:br>
            <a:r>
              <a:rPr lang="es-ES" sz="1600" b="0" i="0" u="sng" dirty="0" smtClean="0">
                <a:solidFill>
                  <a:srgbClr val="000000"/>
                </a:solidFill>
                <a:effectLst/>
                <a:latin typeface="Comic Sans MS"/>
              </a:rPr>
              <a:t/>
            </a:r>
            <a:br>
              <a:rPr lang="es-ES" sz="1600" b="0" i="0" u="sng" dirty="0" smtClean="0">
                <a:solidFill>
                  <a:srgbClr val="000000"/>
                </a:solidFill>
                <a:effectLst/>
                <a:latin typeface="Comic Sans MS"/>
              </a:rPr>
            </a:br>
            <a:r>
              <a:rPr lang="es-ES" sz="1600" b="1" i="0" dirty="0" smtClean="0">
                <a:solidFill>
                  <a:srgbClr val="000000"/>
                </a:solidFill>
                <a:effectLst/>
                <a:latin typeface="Bradley Hand ITC" panose="03070402050302030203" pitchFamily="66" charset="0"/>
              </a:rPr>
              <a:t>Recuerda que es importante:</a:t>
            </a:r>
            <a:br>
              <a:rPr lang="es-ES" sz="1600" b="1" i="0" dirty="0" smtClean="0">
                <a:solidFill>
                  <a:srgbClr val="000000"/>
                </a:solidFill>
                <a:effectLst/>
                <a:latin typeface="Bradley Hand ITC" panose="03070402050302030203" pitchFamily="66" charset="0"/>
              </a:rPr>
            </a:br>
            <a:r>
              <a:rPr lang="es-ES" sz="1600" b="0" i="0" dirty="0" smtClean="0">
                <a:solidFill>
                  <a:srgbClr val="000000"/>
                </a:solidFill>
                <a:effectLst/>
                <a:latin typeface="Comic Sans MS"/>
              </a:rPr>
              <a:t>-Que consultes con detenimiento  los enlaces que te  proporcionamos y otros diferentes, si lo crees conveniente.</a:t>
            </a:r>
            <a:br>
              <a:rPr lang="es-ES" sz="1600" b="0" i="0" dirty="0" smtClean="0">
                <a:solidFill>
                  <a:srgbClr val="000000"/>
                </a:solidFill>
                <a:effectLst/>
                <a:latin typeface="Comic Sans MS"/>
              </a:rPr>
            </a:br>
            <a:r>
              <a:rPr lang="es-ES" sz="1600" b="0" i="0" dirty="0" smtClean="0">
                <a:solidFill>
                  <a:srgbClr val="000000"/>
                </a:solidFill>
                <a:effectLst/>
                <a:latin typeface="Comic Sans MS"/>
              </a:rPr>
              <a:t>-Que busques otras fuentes de información que consideres importantes (Enciclopedias , libros de consulta…)</a:t>
            </a:r>
            <a:br>
              <a:rPr lang="es-ES" sz="1600" b="0" i="0" dirty="0" smtClean="0">
                <a:solidFill>
                  <a:srgbClr val="000000"/>
                </a:solidFill>
                <a:effectLst/>
                <a:latin typeface="Comic Sans MS"/>
              </a:rPr>
            </a:br>
            <a:r>
              <a:rPr lang="es-ES" sz="1600" b="0" i="0" dirty="0" smtClean="0">
                <a:solidFill>
                  <a:srgbClr val="000000"/>
                </a:solidFill>
                <a:effectLst/>
                <a:latin typeface="Comic Sans MS"/>
              </a:rPr>
              <a:t>-Que el informe  que elabores sea el resultado de tu trabajo de investigación y que  entiendas todo lo que escribes utilizando tus propias palabras.</a:t>
            </a:r>
            <a:br>
              <a:rPr lang="es-ES" sz="1600" b="0" i="0" dirty="0" smtClean="0">
                <a:solidFill>
                  <a:srgbClr val="000000"/>
                </a:solidFill>
                <a:effectLst/>
                <a:latin typeface="Comic Sans MS"/>
              </a:rPr>
            </a:br>
            <a:r>
              <a:rPr lang="es-ES" sz="1600" dirty="0" smtClean="0">
                <a:solidFill>
                  <a:srgbClr val="000000"/>
                </a:solidFill>
                <a:latin typeface="Comic Sans MS"/>
              </a:rPr>
              <a:t>-Busca fotos, haz dibujos …</a:t>
            </a:r>
            <a:br>
              <a:rPr lang="es-ES" sz="1600" dirty="0" smtClean="0">
                <a:solidFill>
                  <a:srgbClr val="000000"/>
                </a:solidFill>
                <a:latin typeface="Comic Sans MS"/>
              </a:rPr>
            </a:br>
            <a:r>
              <a:rPr lang="es-ES" sz="1600" dirty="0" smtClean="0">
                <a:solidFill>
                  <a:srgbClr val="000000"/>
                </a:solidFill>
                <a:latin typeface="Comic Sans MS"/>
              </a:rPr>
              <a:t>-No hace falta que tu informe sea muy extenso pero sí, que esté muy bien hecho… como tú sabes hacer las cosas.</a:t>
            </a:r>
            <a:br>
              <a:rPr lang="es-ES" sz="1600" dirty="0" smtClean="0">
                <a:solidFill>
                  <a:srgbClr val="000000"/>
                </a:solidFill>
                <a:latin typeface="Comic Sans MS"/>
              </a:rPr>
            </a:br>
            <a:r>
              <a:rPr lang="es-ES" sz="1600" b="0" i="0" dirty="0" smtClean="0">
                <a:solidFill>
                  <a:srgbClr val="000000"/>
                </a:solidFill>
                <a:effectLst/>
                <a:latin typeface="Comic Sans MS"/>
              </a:rPr>
              <a:t/>
            </a:r>
            <a:br>
              <a:rPr lang="es-ES" sz="1600" b="0" i="0" dirty="0" smtClean="0">
                <a:solidFill>
                  <a:srgbClr val="000000"/>
                </a:solidFill>
                <a:effectLst/>
                <a:latin typeface="Comic Sans MS"/>
              </a:rPr>
            </a:br>
            <a:r>
              <a:rPr lang="es-ES" sz="1600" dirty="0" smtClean="0">
                <a:solidFill>
                  <a:srgbClr val="000000"/>
                </a:solidFill>
                <a:latin typeface="Comic Sans MS"/>
              </a:rPr>
              <a:t>-Y, como siempre, recuerda que </a:t>
            </a:r>
            <a:r>
              <a:rPr lang="es-ES" sz="1600" dirty="0" smtClean="0">
                <a:solidFill>
                  <a:srgbClr val="FF0066"/>
                </a:solidFill>
                <a:latin typeface="Broadway" panose="04040905080B02020502" pitchFamily="82" charset="0"/>
              </a:rPr>
              <a:t>debes sentirte orgullosos de tu trabajo</a:t>
            </a:r>
            <a:r>
              <a:rPr lang="es-ES" sz="1600" b="0" i="0" dirty="0" smtClean="0">
                <a:solidFill>
                  <a:srgbClr val="000000"/>
                </a:solidFill>
                <a:effectLst/>
                <a:latin typeface="Comic Sans MS"/>
              </a:rPr>
              <a:t/>
            </a:r>
            <a:br>
              <a:rPr lang="es-ES" sz="1600" b="0" i="0" dirty="0" smtClean="0">
                <a:solidFill>
                  <a:srgbClr val="000000"/>
                </a:solidFill>
                <a:effectLst/>
                <a:latin typeface="Comic Sans MS"/>
              </a:rPr>
            </a:br>
            <a:endParaRPr lang="es-ES" sz="1600" dirty="0"/>
          </a:p>
        </p:txBody>
      </p:sp>
      <p:pic>
        <p:nvPicPr>
          <p:cNvPr id="2050" name="Picture 2" descr="CARTA MAG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900" y="836712"/>
            <a:ext cx="28575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p:nvPr/>
        </p:nvPicPr>
        <p:blipFill>
          <a:blip r:embed="rId9" cstate="print">
            <a:extLst>
              <a:ext uri="{28A0092B-C50C-407E-A947-70E740481C1C}">
                <a14:useLocalDpi xmlns:a14="http://schemas.microsoft.com/office/drawing/2010/main" val="0"/>
              </a:ext>
            </a:extLst>
          </a:blip>
          <a:srcRect l="-31210" r="-31210"/>
          <a:stretch>
            <a:fillRect/>
          </a:stretch>
        </p:blipFill>
        <p:spPr>
          <a:xfrm>
            <a:off x="539552" y="5517232"/>
            <a:ext cx="1504950" cy="825500"/>
          </a:xfrm>
          <a:prstGeom prst="rect">
            <a:avLst/>
          </a:prstGeom>
        </p:spPr>
      </p:pic>
    </p:spTree>
    <p:extLst>
      <p:ext uri="{BB962C8B-B14F-4D97-AF65-F5344CB8AC3E}">
        <p14:creationId xmlns:p14="http://schemas.microsoft.com/office/powerpoint/2010/main" val="4097351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u="sng" dirty="0" smtClean="0">
                <a:latin typeface="AR BERKLEY" panose="02000000000000000000" pitchFamily="2" charset="0"/>
              </a:rPr>
              <a:t>ALGUNOS RECURSOS</a:t>
            </a:r>
            <a:endParaRPr lang="es-ES" u="sng" dirty="0">
              <a:latin typeface="AR BERKLEY" panose="02000000000000000000" pitchFamily="2" charset="0"/>
            </a:endParaRPr>
          </a:p>
        </p:txBody>
      </p:sp>
      <p:sp>
        <p:nvSpPr>
          <p:cNvPr id="3" name="2 Marcador de contenido"/>
          <p:cNvSpPr>
            <a:spLocks noGrp="1"/>
          </p:cNvSpPr>
          <p:nvPr>
            <p:ph idx="1"/>
          </p:nvPr>
        </p:nvSpPr>
        <p:spPr>
          <a:xfrm>
            <a:off x="457200" y="1052736"/>
            <a:ext cx="8229600" cy="5073427"/>
          </a:xfrm>
        </p:spPr>
        <p:txBody>
          <a:bodyPr>
            <a:normAutofit/>
          </a:bodyPr>
          <a:lstStyle/>
          <a:p>
            <a:endParaRPr lang="es-ES" sz="1800" dirty="0" smtClean="0">
              <a:hlinkClick r:id="rId2"/>
            </a:endParaRPr>
          </a:p>
          <a:p>
            <a:r>
              <a:rPr lang="es-ES" sz="1800" dirty="0" smtClean="0">
                <a:hlinkClick r:id="rId2"/>
              </a:rPr>
              <a:t>http://cmapspublic2.ihmc.us/rid=1KHS1JJ6G-WMHJ32-2Z8K/Instituciones%20del%20Estado%20Espa%C3%B1ol.cmap?rid=1KHS1JJ6G-WMHJ32-2Z8K&amp;partName=htmljpeg</a:t>
            </a:r>
            <a:endParaRPr lang="es-ES" sz="1800" dirty="0">
              <a:hlinkClick r:id="rId2"/>
            </a:endParaRPr>
          </a:p>
          <a:p>
            <a:r>
              <a:rPr lang="es-ES" sz="1800" dirty="0" smtClean="0">
                <a:hlinkClick r:id="rId2"/>
              </a:rPr>
              <a:t>https://www.google.es/webhp?sourceid=chrome-instant&amp;ion=1&amp;espv=2&amp;ie=UTF-8#q=quienes+son+los+padres+de+la+constitucion</a:t>
            </a:r>
            <a:endParaRPr lang="es-ES" sz="1800" dirty="0" smtClean="0"/>
          </a:p>
          <a:p>
            <a:r>
              <a:rPr lang="es-ES" sz="1800" dirty="0" smtClean="0">
                <a:hlinkClick r:id="rId3"/>
              </a:rPr>
              <a:t>http://www.congreso.es/consti/constitucion/indice/titulos/articulos.jsp?ini=56&amp;fin=65&amp;tipo=2</a:t>
            </a:r>
            <a:endParaRPr lang="es-ES" sz="1800" dirty="0" smtClean="0"/>
          </a:p>
          <a:p>
            <a:r>
              <a:rPr lang="es-ES" sz="1800" dirty="0" smtClean="0">
                <a:hlinkClick r:id="rId4"/>
              </a:rPr>
              <a:t>http://www.saberia.com/2012/08/cuantas-constituciones-ha-habido-en-espana/</a:t>
            </a:r>
            <a:endParaRPr lang="es-ES" sz="1800" dirty="0" smtClean="0"/>
          </a:p>
          <a:p>
            <a:r>
              <a:rPr lang="es-ES" sz="1800" dirty="0" smtClean="0">
                <a:hlinkClick r:id="rId5"/>
              </a:rPr>
              <a:t>http://www.casareal.es/ES/corona/Paginas/simbolos.aspx</a:t>
            </a:r>
            <a:endParaRPr lang="es-ES" sz="1800" dirty="0" smtClean="0"/>
          </a:p>
          <a:p>
            <a:r>
              <a:rPr lang="es-ES" sz="1800" dirty="0" smtClean="0">
                <a:hlinkClick r:id="rId6"/>
              </a:rPr>
              <a:t>http://www.congreso.es/consti/constitucion/indice/titulos/articulos.jsp?ini=14&amp;tipo=2</a:t>
            </a:r>
            <a:endParaRPr lang="es-ES" sz="1800" dirty="0" smtClean="0"/>
          </a:p>
          <a:p>
            <a:r>
              <a:rPr lang="es-ES" sz="1800" dirty="0" smtClean="0">
                <a:hlinkClick r:id="rId7"/>
              </a:rPr>
              <a:t>http://www.congreso.es/consti/constitucion/indice/titulos/articulos.jsp?ini=20&amp;tipo=2</a:t>
            </a:r>
            <a:endParaRPr lang="es-ES" sz="1800" dirty="0" smtClean="0"/>
          </a:p>
          <a:p>
            <a:r>
              <a:rPr lang="es-ES" sz="1800" dirty="0" smtClean="0">
                <a:hlinkClick r:id="rId8"/>
              </a:rPr>
              <a:t>http://espana.pordescubrir.com/6-de-diciembre-fiesta-de-la-constitucion.html</a:t>
            </a:r>
            <a:endParaRPr lang="es-ES" sz="1800" dirty="0" smtClean="0"/>
          </a:p>
          <a:p>
            <a:endParaRPr lang="es-ES" sz="1800" dirty="0" smtClean="0"/>
          </a:p>
          <a:p>
            <a:endParaRPr lang="es-ES" sz="1800" dirty="0" smtClean="0"/>
          </a:p>
          <a:p>
            <a:endParaRPr lang="es-ES" sz="1800" dirty="0" smtClean="0"/>
          </a:p>
          <a:p>
            <a:pPr marL="0" indent="0">
              <a:buNone/>
            </a:pPr>
            <a:endParaRPr lang="es-ES" sz="1800" dirty="0" smtClean="0"/>
          </a:p>
          <a:p>
            <a:endParaRPr lang="es-ES" sz="1800" dirty="0" smtClean="0"/>
          </a:p>
          <a:p>
            <a:endParaRPr lang="es-ES" sz="1800" dirty="0" smtClean="0"/>
          </a:p>
          <a:p>
            <a:endParaRPr lang="es-ES" sz="1800" dirty="0" smtClean="0"/>
          </a:p>
          <a:p>
            <a:endParaRPr lang="es-ES" sz="1800" dirty="0" smtClean="0"/>
          </a:p>
          <a:p>
            <a:endParaRPr lang="es-ES" sz="1800" dirty="0"/>
          </a:p>
        </p:txBody>
      </p:sp>
      <p:pic>
        <p:nvPicPr>
          <p:cNvPr id="5" name="Content Placeholder 4"/>
          <p:cNvPicPr/>
          <p:nvPr/>
        </p:nvPicPr>
        <p:blipFill>
          <a:blip r:embed="rId9" cstate="print">
            <a:extLst>
              <a:ext uri="{28A0092B-C50C-407E-A947-70E740481C1C}">
                <a14:useLocalDpi xmlns:a14="http://schemas.microsoft.com/office/drawing/2010/main" val="0"/>
              </a:ext>
            </a:extLst>
          </a:blip>
          <a:srcRect l="-31210" r="-31210"/>
          <a:stretch>
            <a:fillRect/>
          </a:stretch>
        </p:blipFill>
        <p:spPr>
          <a:xfrm>
            <a:off x="7380312" y="5805264"/>
            <a:ext cx="1504950" cy="825500"/>
          </a:xfrm>
          <a:prstGeom prst="rect">
            <a:avLst/>
          </a:prstGeom>
        </p:spPr>
      </p:pic>
    </p:spTree>
    <p:extLst>
      <p:ext uri="{BB962C8B-B14F-4D97-AF65-F5344CB8AC3E}">
        <p14:creationId xmlns:p14="http://schemas.microsoft.com/office/powerpoint/2010/main" val="219012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8000" u="sng" dirty="0" smtClean="0">
                <a:latin typeface="Chiller" panose="04020404031007020602" pitchFamily="82" charset="0"/>
              </a:rPr>
              <a:t>EVALUACIÓN</a:t>
            </a:r>
            <a:endParaRPr lang="es-ES" sz="8000" u="sng" dirty="0">
              <a:latin typeface="Chiller" panose="04020404031007020602" pitchFamily="82" charset="0"/>
            </a:endParaRPr>
          </a:p>
        </p:txBody>
      </p:sp>
      <p:sp>
        <p:nvSpPr>
          <p:cNvPr id="3" name="2 Marcador de contenido"/>
          <p:cNvSpPr>
            <a:spLocks noGrp="1"/>
          </p:cNvSpPr>
          <p:nvPr>
            <p:ph idx="1"/>
          </p:nvPr>
        </p:nvSpPr>
        <p:spPr>
          <a:xfrm>
            <a:off x="3779912" y="1628800"/>
            <a:ext cx="4906888" cy="4497363"/>
          </a:xfrm>
        </p:spPr>
        <p:txBody>
          <a:bodyPr>
            <a:normAutofit/>
          </a:bodyPr>
          <a:lstStyle/>
          <a:p>
            <a:r>
              <a:rPr lang="es-ES" sz="1600" b="0" i="0" dirty="0" smtClean="0">
                <a:solidFill>
                  <a:srgbClr val="000000"/>
                </a:solidFill>
                <a:effectLst/>
                <a:latin typeface="Comic Sans MS"/>
              </a:rPr>
              <a:t>Estos son los aspectos que se evaluarán:</a:t>
            </a:r>
          </a:p>
          <a:p>
            <a:pPr marL="0" indent="0">
              <a:buNone/>
            </a:pPr>
            <a:endParaRPr lang="es-ES" sz="1600" b="0" i="0" dirty="0" smtClean="0">
              <a:solidFill>
                <a:srgbClr val="000000"/>
              </a:solidFill>
              <a:effectLst/>
              <a:latin typeface="Comic Sans MS"/>
            </a:endParaRPr>
          </a:p>
          <a:p>
            <a:pPr>
              <a:buFont typeface="+mj-lt"/>
              <a:buAutoNum type="arabicPeriod"/>
            </a:pPr>
            <a:r>
              <a:rPr lang="es-ES" sz="1600" b="0" i="0" dirty="0" smtClean="0">
                <a:solidFill>
                  <a:srgbClr val="000000"/>
                </a:solidFill>
                <a:effectLst/>
                <a:latin typeface="Comic Sans MS"/>
              </a:rPr>
              <a:t>Que has elaborado un informe coherente y adecuado.</a:t>
            </a:r>
          </a:p>
          <a:p>
            <a:pPr>
              <a:buFont typeface="+mj-lt"/>
              <a:buAutoNum type="arabicPeriod"/>
            </a:pPr>
            <a:r>
              <a:rPr lang="es-ES" sz="1600" b="0" i="0" dirty="0" smtClean="0">
                <a:solidFill>
                  <a:srgbClr val="000000"/>
                </a:solidFill>
                <a:effectLst/>
                <a:latin typeface="Comic Sans MS"/>
              </a:rPr>
              <a:t>Que todo lo que dices en tu informe lo entiendes  y lo puedes  explicar.</a:t>
            </a:r>
          </a:p>
          <a:p>
            <a:pPr>
              <a:buFont typeface="+mj-lt"/>
              <a:buAutoNum type="arabicPeriod"/>
            </a:pPr>
            <a:r>
              <a:rPr lang="es-ES" sz="1600" dirty="0" smtClean="0">
                <a:solidFill>
                  <a:srgbClr val="000000"/>
                </a:solidFill>
                <a:latin typeface="Comic Sans MS"/>
              </a:rPr>
              <a:t>Que  tu informe  responde , con forma de texto coherente, a </a:t>
            </a:r>
            <a:r>
              <a:rPr lang="es-ES" sz="1600" b="0" i="0" dirty="0" smtClean="0">
                <a:solidFill>
                  <a:srgbClr val="000000"/>
                </a:solidFill>
                <a:effectLst/>
                <a:latin typeface="Comic Sans MS"/>
              </a:rPr>
              <a:t>todas las preguntas  propuestas.</a:t>
            </a:r>
          </a:p>
          <a:p>
            <a:pPr>
              <a:buFont typeface="+mj-lt"/>
              <a:buAutoNum type="arabicPeriod"/>
            </a:pPr>
            <a:r>
              <a:rPr lang="es-ES" sz="1600" dirty="0" smtClean="0">
                <a:solidFill>
                  <a:srgbClr val="000000"/>
                </a:solidFill>
                <a:latin typeface="Comic Sans MS"/>
              </a:rPr>
              <a:t>Que el</a:t>
            </a:r>
            <a:r>
              <a:rPr lang="es-ES" sz="1600" b="0" i="0" dirty="0" smtClean="0">
                <a:solidFill>
                  <a:srgbClr val="000000"/>
                </a:solidFill>
                <a:effectLst/>
                <a:latin typeface="Comic Sans MS"/>
              </a:rPr>
              <a:t> trabajo presentado es interesante, no tiene faltas de ortografía y la caligrafía  es adecuada.</a:t>
            </a:r>
          </a:p>
          <a:p>
            <a:pPr marL="0" indent="0">
              <a:buNone/>
            </a:pPr>
            <a:r>
              <a:rPr lang="es-ES" sz="1600" b="0" i="0" dirty="0" smtClean="0">
                <a:solidFill>
                  <a:srgbClr val="000000"/>
                </a:solidFill>
                <a:effectLst/>
                <a:latin typeface="Comic Sans MS"/>
              </a:rPr>
              <a:t>5.   Que está bien ordenado.</a:t>
            </a:r>
          </a:p>
          <a:p>
            <a:pPr marL="0" indent="0">
              <a:buNone/>
            </a:pPr>
            <a:r>
              <a:rPr lang="es-ES" sz="1600" b="0" i="0" dirty="0" smtClean="0">
                <a:solidFill>
                  <a:srgbClr val="000000"/>
                </a:solidFill>
                <a:effectLst/>
                <a:latin typeface="Comic Sans MS"/>
              </a:rPr>
              <a:t>6.    Que es bonito y atractivo.</a:t>
            </a:r>
          </a:p>
          <a:p>
            <a:endParaRPr lang="es-ES" sz="1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76872"/>
            <a:ext cx="22479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4"/>
          <p:cNvPicPr/>
          <p:nvPr/>
        </p:nvPicPr>
        <p:blipFill>
          <a:blip r:embed="rId3" cstate="print">
            <a:extLst>
              <a:ext uri="{28A0092B-C50C-407E-A947-70E740481C1C}">
                <a14:useLocalDpi xmlns:a14="http://schemas.microsoft.com/office/drawing/2010/main" val="0"/>
              </a:ext>
            </a:extLst>
          </a:blip>
          <a:srcRect l="-31210" r="-31210"/>
          <a:stretch>
            <a:fillRect/>
          </a:stretch>
        </p:blipFill>
        <p:spPr>
          <a:xfrm>
            <a:off x="7452320" y="5511825"/>
            <a:ext cx="1504950" cy="825500"/>
          </a:xfrm>
          <a:prstGeom prst="rect">
            <a:avLst/>
          </a:prstGeom>
        </p:spPr>
      </p:pic>
    </p:spTree>
    <p:extLst>
      <p:ext uri="{BB962C8B-B14F-4D97-AF65-F5344CB8AC3E}">
        <p14:creationId xmlns:p14="http://schemas.microsoft.com/office/powerpoint/2010/main" val="824880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7200" dirty="0" smtClean="0">
                <a:latin typeface="Chiller" panose="04020404031007020602" pitchFamily="82" charset="0"/>
              </a:rPr>
              <a:t>¡Ánimo! Lo vas a hacer genial</a:t>
            </a:r>
            <a:endParaRPr lang="es-ES" sz="7200" dirty="0">
              <a:latin typeface="Chiller" panose="04020404031007020602" pitchFamily="82" charset="0"/>
            </a:endParaRPr>
          </a:p>
        </p:txBody>
      </p:sp>
      <p:sp>
        <p:nvSpPr>
          <p:cNvPr id="3" name="2 Marcador de contenido"/>
          <p:cNvSpPr>
            <a:spLocks noGrp="1"/>
          </p:cNvSpPr>
          <p:nvPr>
            <p:ph idx="1"/>
          </p:nvPr>
        </p:nvSpPr>
        <p:spPr/>
        <p:txBody>
          <a:bodyPr/>
          <a:lstStyle/>
          <a:p>
            <a:pPr marL="0" indent="0">
              <a:buNone/>
            </a:pPr>
            <a:r>
              <a:rPr lang="es-ES" b="0" i="0" dirty="0" smtClean="0">
                <a:solidFill>
                  <a:srgbClr val="545454"/>
                </a:solidFill>
                <a:effectLst/>
                <a:latin typeface="arial"/>
              </a:rPr>
              <a:t/>
            </a:r>
            <a:br>
              <a:rPr lang="es-ES" b="0" i="0" dirty="0" smtClean="0">
                <a:solidFill>
                  <a:srgbClr val="545454"/>
                </a:solidFill>
                <a:effectLst/>
                <a:latin typeface="arial"/>
              </a:rPr>
            </a:br>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88840"/>
            <a:ext cx="60007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4"/>
          <p:cNvPicPr/>
          <p:nvPr/>
        </p:nvPicPr>
        <p:blipFill>
          <a:blip r:embed="rId3" cstate="print">
            <a:extLst>
              <a:ext uri="{28A0092B-C50C-407E-A947-70E740481C1C}">
                <a14:useLocalDpi xmlns:a14="http://schemas.microsoft.com/office/drawing/2010/main" val="0"/>
              </a:ext>
            </a:extLst>
          </a:blip>
          <a:srcRect l="-31210" r="-31210"/>
          <a:stretch>
            <a:fillRect/>
          </a:stretch>
        </p:blipFill>
        <p:spPr>
          <a:xfrm>
            <a:off x="7664005" y="6002507"/>
            <a:ext cx="1504950" cy="825500"/>
          </a:xfrm>
          <a:prstGeom prst="rect">
            <a:avLst/>
          </a:prstGeom>
        </p:spPr>
      </p:pic>
    </p:spTree>
    <p:extLst>
      <p:ext uri="{BB962C8B-B14F-4D97-AF65-F5344CB8AC3E}">
        <p14:creationId xmlns:p14="http://schemas.microsoft.com/office/powerpoint/2010/main" val="3779441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145</Words>
  <Application>Microsoft Office PowerPoint</Application>
  <PresentationFormat>Presentación en pantalla (4:3)</PresentationFormat>
  <Paragraphs>35</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 BERKLEY</vt:lpstr>
      <vt:lpstr>Arial</vt:lpstr>
      <vt:lpstr>Arial</vt:lpstr>
      <vt:lpstr>Bradley Hand ITC</vt:lpstr>
      <vt:lpstr>Broadway</vt:lpstr>
      <vt:lpstr>Calibri</vt:lpstr>
      <vt:lpstr>Chiller</vt:lpstr>
      <vt:lpstr>Comic Sans MS</vt:lpstr>
      <vt:lpstr>Tema de Office</vt:lpstr>
      <vt:lpstr>Presentación de PowerPoint</vt:lpstr>
      <vt:lpstr>  INTRODUCCIÓN  El día 6 de diciembre se celebra el cumpleaños de la Constitución Española. Muchas veces habrás oído hablar de ella, pero seguro que te gustará conocerla mejor. Vas a descubrir muchas cosas sobre la Ley más importante de España.   </vt:lpstr>
      <vt:lpstr>          PROCESO  Debes encontrar las respuestas a las siguientes preguntas. En el documento que elabores debes incluir las imágenes de la bandera, el escudo de España …y cualquier otra que creas adecuada.  1. ¿Qué es La Constitución Española? 2. ¿Quiénes son los padres de la Constitución Española? 3. ¿Quién es el Jefe del Estado  actualmente y qué artículo lo dice? 4. ¿Cuántas constituciones ha habido en España? 5. ¿Cuáles son los símbolos de España? 6. ¿Cuáles son los tres poderes fundamentales del Estado Español? 7. ¿Qué dice el artículo 14 de la Constitución Español? 8. ¿Por qué es festivo el día 6 de diciembre?  Recuerda que es importante: -Que consultes con detenimiento  los enlaces que te  proporcionamos y otros diferentes, si lo crees conveniente. -Que busques otras fuentes de información que consideres importantes (Enciclopedias , libros de consulta…) -Que el informe  que elabores sea el resultado de tu trabajo de investigación y que  entiendas todo lo que escribes utilizando tus propias palabras. -Busca fotos, haz dibujos … -No hace falta que tu informe sea muy extenso pero sí, que esté muy bien hecho… como tú sabes hacer las cosas.  -Y, como siempre, recuerda que debes sentirte orgullosos de tu trabajo </vt:lpstr>
      <vt:lpstr>ALGUNOS RECURSOS</vt:lpstr>
      <vt:lpstr>EVALUACIÓN</vt:lpstr>
      <vt:lpstr>¡Ánimo! Lo vas a hacer genial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El día 6 de diciembre se celebra el cumpleaños de la Constitución Española. Muchas veces habrás oído hablar de ella, pero seguro que te gustará conocerla mejor. Vamos a descubrir muchas cosas sobre la ley más importante de España. Acompáñanos en este viaje y aprenderás divirtiéndote.</dc:title>
  <dc:creator>Nuria Sanz Pérez</dc:creator>
  <cp:lastModifiedBy>Nuria Sanz Pérez</cp:lastModifiedBy>
  <cp:revision>16</cp:revision>
  <dcterms:created xsi:type="dcterms:W3CDTF">2015-11-28T20:13:24Z</dcterms:created>
  <dcterms:modified xsi:type="dcterms:W3CDTF">2016-11-27T19:00:16Z</dcterms:modified>
</cp:coreProperties>
</file>