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3" r:id="rId4"/>
    <p:sldId id="257" r:id="rId5"/>
    <p:sldId id="264" r:id="rId6"/>
    <p:sldId id="258" r:id="rId7"/>
    <p:sldId id="261" r:id="rId8"/>
    <p:sldId id="262" r:id="rId9"/>
    <p:sldId id="265" r:id="rId10"/>
    <p:sldId id="266" r:id="rId11"/>
    <p:sldId id="267" r:id="rId12"/>
    <p:sldId id="268" r:id="rId13"/>
    <p:sldId id="269" r:id="rId14"/>
    <p:sldId id="270" r:id="rId15"/>
    <p:sldId id="272" r:id="rId1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44" y="-90"/>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p>
        </p:txBody>
      </p:sp>
      <p:sp>
        <p:nvSpPr>
          <p:cNvPr id="4" name="Marcador de fecha 3"/>
          <p:cNvSpPr>
            <a:spLocks noGrp="1"/>
          </p:cNvSpPr>
          <p:nvPr>
            <p:ph type="dt" sz="half" idx="10"/>
          </p:nvPr>
        </p:nvSpPr>
        <p:spPr/>
        <p:txBody>
          <a:bodyPr/>
          <a:lstStyle/>
          <a:p>
            <a:fld id="{44F986D7-9B98-404A-A8FA-0A4E78E95897}" type="datetimeFigureOut">
              <a:rPr lang="es-ES" smtClean="0"/>
              <a:pPr/>
              <a:t>09/12/2016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C17A788-F7DF-4A6F-AA2F-401E8E703CC8}" type="slidenum">
              <a:rPr lang="es-ES" smtClean="0"/>
              <a:pPr/>
              <a:t>‹Nº›</a:t>
            </a:fld>
            <a:endParaRPr lang="es-ES"/>
          </a:p>
        </p:txBody>
      </p:sp>
    </p:spTree>
    <p:extLst>
      <p:ext uri="{BB962C8B-B14F-4D97-AF65-F5344CB8AC3E}">
        <p14:creationId xmlns:p14="http://schemas.microsoft.com/office/powerpoint/2010/main" val="2574312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4F986D7-9B98-404A-A8FA-0A4E78E95897}" type="datetimeFigureOut">
              <a:rPr lang="es-ES" smtClean="0"/>
              <a:pPr/>
              <a:t>09/12/2016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C17A788-F7DF-4A6F-AA2F-401E8E703CC8}" type="slidenum">
              <a:rPr lang="es-ES" smtClean="0"/>
              <a:pPr/>
              <a:t>‹Nº›</a:t>
            </a:fld>
            <a:endParaRPr lang="es-ES"/>
          </a:p>
        </p:txBody>
      </p:sp>
    </p:spTree>
    <p:extLst>
      <p:ext uri="{BB962C8B-B14F-4D97-AF65-F5344CB8AC3E}">
        <p14:creationId xmlns:p14="http://schemas.microsoft.com/office/powerpoint/2010/main" val="1102700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4F986D7-9B98-404A-A8FA-0A4E78E95897}" type="datetimeFigureOut">
              <a:rPr lang="es-ES" smtClean="0"/>
              <a:pPr/>
              <a:t>09/12/2016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C17A788-F7DF-4A6F-AA2F-401E8E703CC8}" type="slidenum">
              <a:rPr lang="es-ES" smtClean="0"/>
              <a:pPr/>
              <a:t>‹Nº›</a:t>
            </a:fld>
            <a:endParaRPr lang="es-ES"/>
          </a:p>
        </p:txBody>
      </p:sp>
    </p:spTree>
    <p:extLst>
      <p:ext uri="{BB962C8B-B14F-4D97-AF65-F5344CB8AC3E}">
        <p14:creationId xmlns:p14="http://schemas.microsoft.com/office/powerpoint/2010/main" val="1068816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4F986D7-9B98-404A-A8FA-0A4E78E95897}" type="datetimeFigureOut">
              <a:rPr lang="es-ES" smtClean="0"/>
              <a:pPr/>
              <a:t>09/12/2016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C17A788-F7DF-4A6F-AA2F-401E8E703CC8}" type="slidenum">
              <a:rPr lang="es-ES" smtClean="0"/>
              <a:pPr/>
              <a:t>‹Nº›</a:t>
            </a:fld>
            <a:endParaRPr lang="es-ES"/>
          </a:p>
        </p:txBody>
      </p:sp>
    </p:spTree>
    <p:extLst>
      <p:ext uri="{BB962C8B-B14F-4D97-AF65-F5344CB8AC3E}">
        <p14:creationId xmlns:p14="http://schemas.microsoft.com/office/powerpoint/2010/main" val="1561922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44F986D7-9B98-404A-A8FA-0A4E78E95897}" type="datetimeFigureOut">
              <a:rPr lang="es-ES" smtClean="0"/>
              <a:pPr/>
              <a:t>09/12/2016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C17A788-F7DF-4A6F-AA2F-401E8E703CC8}" type="slidenum">
              <a:rPr lang="es-ES" smtClean="0"/>
              <a:pPr/>
              <a:t>‹Nº›</a:t>
            </a:fld>
            <a:endParaRPr lang="es-ES"/>
          </a:p>
        </p:txBody>
      </p:sp>
    </p:spTree>
    <p:extLst>
      <p:ext uri="{BB962C8B-B14F-4D97-AF65-F5344CB8AC3E}">
        <p14:creationId xmlns:p14="http://schemas.microsoft.com/office/powerpoint/2010/main" val="1422191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4F986D7-9B98-404A-A8FA-0A4E78E95897}" type="datetimeFigureOut">
              <a:rPr lang="es-ES" smtClean="0"/>
              <a:pPr/>
              <a:t>09/12/2016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C17A788-F7DF-4A6F-AA2F-401E8E703CC8}" type="slidenum">
              <a:rPr lang="es-ES" smtClean="0"/>
              <a:pPr/>
              <a:t>‹Nº›</a:t>
            </a:fld>
            <a:endParaRPr lang="es-ES"/>
          </a:p>
        </p:txBody>
      </p:sp>
    </p:spTree>
    <p:extLst>
      <p:ext uri="{BB962C8B-B14F-4D97-AF65-F5344CB8AC3E}">
        <p14:creationId xmlns:p14="http://schemas.microsoft.com/office/powerpoint/2010/main" val="2835109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4F986D7-9B98-404A-A8FA-0A4E78E95897}" type="datetimeFigureOut">
              <a:rPr lang="es-ES" smtClean="0"/>
              <a:pPr/>
              <a:t>09/12/2016</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4C17A788-F7DF-4A6F-AA2F-401E8E703CC8}" type="slidenum">
              <a:rPr lang="es-ES" smtClean="0"/>
              <a:pPr/>
              <a:t>‹Nº›</a:t>
            </a:fld>
            <a:endParaRPr lang="es-ES"/>
          </a:p>
        </p:txBody>
      </p:sp>
    </p:spTree>
    <p:extLst>
      <p:ext uri="{BB962C8B-B14F-4D97-AF65-F5344CB8AC3E}">
        <p14:creationId xmlns:p14="http://schemas.microsoft.com/office/powerpoint/2010/main" val="4002566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4F986D7-9B98-404A-A8FA-0A4E78E95897}" type="datetimeFigureOut">
              <a:rPr lang="es-ES" smtClean="0"/>
              <a:pPr/>
              <a:t>09/12/2016</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4C17A788-F7DF-4A6F-AA2F-401E8E703CC8}" type="slidenum">
              <a:rPr lang="es-ES" smtClean="0"/>
              <a:pPr/>
              <a:t>‹Nº›</a:t>
            </a:fld>
            <a:endParaRPr lang="es-ES"/>
          </a:p>
        </p:txBody>
      </p:sp>
    </p:spTree>
    <p:extLst>
      <p:ext uri="{BB962C8B-B14F-4D97-AF65-F5344CB8AC3E}">
        <p14:creationId xmlns:p14="http://schemas.microsoft.com/office/powerpoint/2010/main" val="676365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4F986D7-9B98-404A-A8FA-0A4E78E95897}" type="datetimeFigureOut">
              <a:rPr lang="es-ES" smtClean="0"/>
              <a:pPr/>
              <a:t>09/12/2016</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4C17A788-F7DF-4A6F-AA2F-401E8E703CC8}" type="slidenum">
              <a:rPr lang="es-ES" smtClean="0"/>
              <a:pPr/>
              <a:t>‹Nº›</a:t>
            </a:fld>
            <a:endParaRPr lang="es-ES"/>
          </a:p>
        </p:txBody>
      </p:sp>
    </p:spTree>
    <p:extLst>
      <p:ext uri="{BB962C8B-B14F-4D97-AF65-F5344CB8AC3E}">
        <p14:creationId xmlns:p14="http://schemas.microsoft.com/office/powerpoint/2010/main" val="1326242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44F986D7-9B98-404A-A8FA-0A4E78E95897}" type="datetimeFigureOut">
              <a:rPr lang="es-ES" smtClean="0"/>
              <a:pPr/>
              <a:t>09/12/2016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C17A788-F7DF-4A6F-AA2F-401E8E703CC8}" type="slidenum">
              <a:rPr lang="es-ES" smtClean="0"/>
              <a:pPr/>
              <a:t>‹Nº›</a:t>
            </a:fld>
            <a:endParaRPr lang="es-ES"/>
          </a:p>
        </p:txBody>
      </p:sp>
    </p:spTree>
    <p:extLst>
      <p:ext uri="{BB962C8B-B14F-4D97-AF65-F5344CB8AC3E}">
        <p14:creationId xmlns:p14="http://schemas.microsoft.com/office/powerpoint/2010/main" val="3330978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44F986D7-9B98-404A-A8FA-0A4E78E95897}" type="datetimeFigureOut">
              <a:rPr lang="es-ES" smtClean="0"/>
              <a:pPr/>
              <a:t>09/12/2016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C17A788-F7DF-4A6F-AA2F-401E8E703CC8}" type="slidenum">
              <a:rPr lang="es-ES" smtClean="0"/>
              <a:pPr/>
              <a:t>‹Nº›</a:t>
            </a:fld>
            <a:endParaRPr lang="es-ES"/>
          </a:p>
        </p:txBody>
      </p:sp>
    </p:spTree>
    <p:extLst>
      <p:ext uri="{BB962C8B-B14F-4D97-AF65-F5344CB8AC3E}">
        <p14:creationId xmlns:p14="http://schemas.microsoft.com/office/powerpoint/2010/main" val="499142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F986D7-9B98-404A-A8FA-0A4E78E95897}" type="datetimeFigureOut">
              <a:rPr lang="es-ES" smtClean="0"/>
              <a:pPr/>
              <a:t>09/12/2016</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17A788-F7DF-4A6F-AA2F-401E8E703CC8}" type="slidenum">
              <a:rPr lang="es-ES" smtClean="0"/>
              <a:pPr/>
              <a:t>‹Nº›</a:t>
            </a:fld>
            <a:endParaRPr lang="es-ES"/>
          </a:p>
        </p:txBody>
      </p:sp>
    </p:spTree>
    <p:extLst>
      <p:ext uri="{BB962C8B-B14F-4D97-AF65-F5344CB8AC3E}">
        <p14:creationId xmlns:p14="http://schemas.microsoft.com/office/powerpoint/2010/main" val="30803962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p:cNvSpPr>
            <a:spLocks noGrp="1"/>
          </p:cNvSpPr>
          <p:nvPr>
            <p:ph type="ctrTitle"/>
          </p:nvPr>
        </p:nvSpPr>
        <p:spPr>
          <a:xfrm rot="1204632">
            <a:off x="6279392" y="690726"/>
            <a:ext cx="5061045" cy="5857164"/>
          </a:xfrm>
        </p:spPr>
        <p:txBody>
          <a:bodyPr>
            <a:normAutofit fontScale="90000"/>
          </a:bodyPr>
          <a:lstStyle/>
          <a:p>
            <a:r>
              <a:rPr lang="es-ES" dirty="0" smtClean="0">
                <a:solidFill>
                  <a:srgbClr val="7030A0"/>
                </a:solidFill>
                <a:latin typeface="Impact" panose="020B0806030902050204" pitchFamily="34" charset="0"/>
              </a:rPr>
              <a:t>LA ONCE</a:t>
            </a:r>
            <a:br>
              <a:rPr lang="es-ES" dirty="0" smtClean="0">
                <a:solidFill>
                  <a:srgbClr val="7030A0"/>
                </a:solidFill>
                <a:latin typeface="Impact" panose="020B0806030902050204" pitchFamily="34" charset="0"/>
              </a:rPr>
            </a:br>
            <a:r>
              <a:rPr lang="es-ES" dirty="0" smtClean="0">
                <a:solidFill>
                  <a:srgbClr val="7030A0"/>
                </a:solidFill>
                <a:latin typeface="Impact" panose="020B0806030902050204" pitchFamily="34" charset="0"/>
              </a:rPr>
              <a:t/>
            </a:r>
            <a:br>
              <a:rPr lang="es-ES" dirty="0" smtClean="0">
                <a:solidFill>
                  <a:srgbClr val="7030A0"/>
                </a:solidFill>
                <a:latin typeface="Impact" panose="020B0806030902050204" pitchFamily="34" charset="0"/>
              </a:rPr>
            </a:br>
            <a:r>
              <a:rPr lang="es-ES" dirty="0" smtClean="0">
                <a:solidFill>
                  <a:srgbClr val="7030A0"/>
                </a:solidFill>
                <a:latin typeface="Impact" panose="020B0806030902050204" pitchFamily="34" charset="0"/>
              </a:rPr>
              <a:t/>
            </a:r>
            <a:br>
              <a:rPr lang="es-ES" dirty="0" smtClean="0">
                <a:solidFill>
                  <a:srgbClr val="7030A0"/>
                </a:solidFill>
                <a:latin typeface="Impact" panose="020B0806030902050204" pitchFamily="34" charset="0"/>
              </a:rPr>
            </a:br>
            <a:r>
              <a:rPr lang="es-ES" dirty="0" smtClean="0">
                <a:solidFill>
                  <a:srgbClr val="7030A0"/>
                </a:solidFill>
                <a:latin typeface="Impact" panose="020B0806030902050204" pitchFamily="34" charset="0"/>
              </a:rPr>
              <a:t> CONCURSO</a:t>
            </a:r>
            <a:br>
              <a:rPr lang="es-ES" dirty="0" smtClean="0">
                <a:solidFill>
                  <a:srgbClr val="7030A0"/>
                </a:solidFill>
                <a:latin typeface="Impact" panose="020B0806030902050204" pitchFamily="34" charset="0"/>
              </a:rPr>
            </a:br>
            <a:r>
              <a:rPr lang="es-ES" dirty="0" smtClean="0">
                <a:solidFill>
                  <a:srgbClr val="7030A0"/>
                </a:solidFill>
                <a:latin typeface="Impact" panose="020B0806030902050204" pitchFamily="34" charset="0"/>
              </a:rPr>
              <a:t/>
            </a:r>
            <a:br>
              <a:rPr lang="es-ES" dirty="0" smtClean="0">
                <a:solidFill>
                  <a:srgbClr val="7030A0"/>
                </a:solidFill>
                <a:latin typeface="Impact" panose="020B0806030902050204" pitchFamily="34" charset="0"/>
              </a:rPr>
            </a:br>
            <a:r>
              <a:rPr lang="es-ES" dirty="0" smtClean="0">
                <a:solidFill>
                  <a:srgbClr val="7030A0"/>
                </a:solidFill>
                <a:latin typeface="Impact" panose="020B0806030902050204" pitchFamily="34" charset="0"/>
              </a:rPr>
              <a:t/>
            </a:r>
            <a:br>
              <a:rPr lang="es-ES" dirty="0" smtClean="0">
                <a:solidFill>
                  <a:srgbClr val="7030A0"/>
                </a:solidFill>
                <a:latin typeface="Impact" panose="020B0806030902050204" pitchFamily="34" charset="0"/>
              </a:rPr>
            </a:br>
            <a:r>
              <a:rPr lang="es-ES" dirty="0" smtClean="0">
                <a:solidFill>
                  <a:srgbClr val="7030A0"/>
                </a:solidFill>
                <a:latin typeface="Impact" panose="020B0806030902050204" pitchFamily="34" charset="0"/>
              </a:rPr>
              <a:t>NACIONAL</a:t>
            </a:r>
            <a:r>
              <a:rPr lang="es-ES" dirty="0" smtClean="0">
                <a:latin typeface="Impact" panose="020B0806030902050204" pitchFamily="34" charset="0"/>
              </a:rPr>
              <a:t/>
            </a:r>
            <a:br>
              <a:rPr lang="es-ES" dirty="0" smtClean="0">
                <a:latin typeface="Impact" panose="020B0806030902050204" pitchFamily="34" charset="0"/>
              </a:rPr>
            </a:br>
            <a:endParaRPr lang="es-ES" dirty="0">
              <a:latin typeface="Impact" panose="020B0806030902050204" pitchFamily="34" charset="0"/>
            </a:endParaRPr>
          </a:p>
        </p:txBody>
      </p:sp>
      <p:pic>
        <p:nvPicPr>
          <p:cNvPr id="12" name="Imagen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316940" cy="6858000"/>
          </a:xfrm>
          <a:prstGeom prst="rect">
            <a:avLst/>
          </a:prstGeom>
        </p:spPr>
      </p:pic>
    </p:spTree>
    <p:extLst>
      <p:ext uri="{BB962C8B-B14F-4D97-AF65-F5344CB8AC3E}">
        <p14:creationId xmlns:p14="http://schemas.microsoft.com/office/powerpoint/2010/main" val="2762883115"/>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10" dur="1000" fill="hold"/>
                                        <p:tgtEl>
                                          <p:spTgt spid="1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2"/>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diamond(in)">
                                      <p:cBhvr>
                                        <p:cTn id="19"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pic>
        <p:nvPicPr>
          <p:cNvPr id="5122" name="Picture 2" descr="C:\Users\usuario\Documents\premio-provincial.jpg"/>
          <p:cNvPicPr>
            <a:picLocks noGrp="1" noChangeAspect="1" noChangeArrowheads="1"/>
          </p:cNvPicPr>
          <p:nvPr>
            <p:ph idx="1"/>
          </p:nvPr>
        </p:nvPicPr>
        <p:blipFill>
          <a:blip r:embed="rId2"/>
          <a:srcRect/>
          <a:stretch>
            <a:fillRect/>
          </a:stretch>
        </p:blipFill>
        <p:spPr bwMode="auto">
          <a:xfrm>
            <a:off x="0" y="766"/>
            <a:ext cx="12192000" cy="6858048"/>
          </a:xfrm>
          <a:prstGeom prst="rect">
            <a:avLst/>
          </a:prstGeom>
          <a:noFill/>
        </p:spPr>
      </p:pic>
    </p:spTree>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5400" dirty="0" smtClean="0">
                <a:solidFill>
                  <a:srgbClr val="7030A0"/>
                </a:solidFill>
                <a:latin typeface="Impact" pitchFamily="34" charset="0"/>
              </a:rPr>
              <a:t>AUTONÓMICOS:</a:t>
            </a:r>
            <a:endParaRPr lang="es-ES" sz="5400" dirty="0">
              <a:solidFill>
                <a:srgbClr val="7030A0"/>
              </a:solidFill>
              <a:latin typeface="Impact" pitchFamily="34" charset="0"/>
            </a:endParaRPr>
          </a:p>
        </p:txBody>
      </p:sp>
      <p:sp>
        <p:nvSpPr>
          <p:cNvPr id="3" name="2 Marcador de contenido"/>
          <p:cNvSpPr>
            <a:spLocks noGrp="1"/>
          </p:cNvSpPr>
          <p:nvPr>
            <p:ph idx="1"/>
          </p:nvPr>
        </p:nvSpPr>
        <p:spPr>
          <a:xfrm>
            <a:off x="838200" y="2928933"/>
            <a:ext cx="10515600" cy="3248029"/>
          </a:xfrm>
        </p:spPr>
        <p:txBody>
          <a:bodyPr/>
          <a:lstStyle/>
          <a:p>
            <a:r>
              <a:rPr lang="es-ES" dirty="0" smtClean="0"/>
              <a:t>Cada aula ganadora de las categorías A, B y C será premiada además con </a:t>
            </a:r>
            <a:r>
              <a:rPr lang="es-ES" b="1" dirty="0" smtClean="0"/>
              <a:t>UNA ACTIVIDAD PARA TODA LA CLASE</a:t>
            </a:r>
            <a:r>
              <a:rPr lang="es-ES" dirty="0" smtClean="0"/>
              <a:t> valorada en un máximo de 400€</a:t>
            </a:r>
            <a:r>
              <a:rPr lang="es-ES" smtClean="0"/>
              <a:t>. </a:t>
            </a: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3"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
                                        <p:tgtEl>
                                          <p:spTgt spid="3">
                                            <p:txEl>
                                              <p:pRg st="0" end="0"/>
                                            </p:txEl>
                                          </p:spTgt>
                                        </p:tgtEl>
                                      </p:cBhvr>
                                    </p:animEffect>
                                    <p:anim calcmode="lin" valueType="num">
                                      <p:cBhvr>
                                        <p:cTn id="13"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5"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6"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pic>
        <p:nvPicPr>
          <p:cNvPr id="6146" name="Picture 2" descr="C:\Users\usuario\Documents\premio-autonomico.jpg"/>
          <p:cNvPicPr>
            <a:picLocks noGrp="1" noChangeAspect="1" noChangeArrowheads="1"/>
          </p:cNvPicPr>
          <p:nvPr>
            <p:ph idx="1"/>
          </p:nvPr>
        </p:nvPicPr>
        <p:blipFill>
          <a:blip r:embed="rId2"/>
          <a:srcRect/>
          <a:stretch>
            <a:fillRect/>
          </a:stretch>
        </p:blipFill>
        <p:spPr bwMode="auto">
          <a:xfrm>
            <a:off x="0" y="766"/>
            <a:ext cx="12192000" cy="6858047"/>
          </a:xfrm>
          <a:prstGeom prst="rect">
            <a:avLst/>
          </a:prstGeom>
          <a:noFill/>
        </p:spPr>
      </p:pic>
    </p:spTree>
  </p:cSld>
  <p:clrMapOvr>
    <a:masterClrMapping/>
  </p:clrMapOvr>
  <p:transition>
    <p:blind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5400" dirty="0" smtClean="0">
                <a:solidFill>
                  <a:srgbClr val="7030A0"/>
                </a:solidFill>
                <a:latin typeface="Impact" pitchFamily="34" charset="0"/>
              </a:rPr>
              <a:t>GANADORES NACIONALES:</a:t>
            </a:r>
            <a:endParaRPr lang="es-ES" sz="5400" dirty="0">
              <a:solidFill>
                <a:srgbClr val="7030A0"/>
              </a:solidFill>
              <a:latin typeface="Impact" pitchFamily="34" charset="0"/>
            </a:endParaRPr>
          </a:p>
        </p:txBody>
      </p:sp>
      <p:sp>
        <p:nvSpPr>
          <p:cNvPr id="3" name="2 Marcador de contenido"/>
          <p:cNvSpPr>
            <a:spLocks noGrp="1"/>
          </p:cNvSpPr>
          <p:nvPr>
            <p:ph idx="1"/>
          </p:nvPr>
        </p:nvSpPr>
        <p:spPr>
          <a:xfrm>
            <a:off x="838200" y="2357431"/>
            <a:ext cx="10515600" cy="3819532"/>
          </a:xfrm>
        </p:spPr>
        <p:txBody>
          <a:bodyPr/>
          <a:lstStyle/>
          <a:p>
            <a:pPr>
              <a:buNone/>
            </a:pPr>
            <a:r>
              <a:rPr lang="es-ES" dirty="0" smtClean="0"/>
              <a:t>Las aulas ganadoras (categorías A, B, C, D y E) tendrán que preparar las maletas y poner rumbo a la sierra de Madrid para disfrutar del </a:t>
            </a:r>
            <a:r>
              <a:rPr lang="es-ES" b="1" dirty="0" smtClean="0"/>
              <a:t>CAMPUS “SOMOS </a:t>
            </a:r>
            <a:r>
              <a:rPr lang="es-ES" b="1" dirty="0" smtClean="0"/>
              <a:t>DIFERENTES, NO INDIFERENTES”</a:t>
            </a:r>
            <a:r>
              <a:rPr lang="es-ES" dirty="0" smtClean="0"/>
              <a:t>. </a:t>
            </a:r>
            <a:r>
              <a:rPr lang="es-ES" dirty="0"/>
              <a:t>D</a:t>
            </a:r>
            <a:r>
              <a:rPr lang="es-ES" dirty="0" smtClean="0"/>
              <a:t>el </a:t>
            </a:r>
            <a:r>
              <a:rPr lang="es-ES" dirty="0" smtClean="0"/>
              <a:t>16 al 19 de junio disfrutarán de una experiencia única llena de emociones, actividades, talleres y muchas sorpresas más.</a:t>
            </a: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4"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from="(-#ppt_w/2)" to="(#ppt_x)" calcmode="lin" valueType="num">
                                      <p:cBhvr>
                                        <p:cTn id="14" dur="600" fill="hold">
                                          <p:stCondLst>
                                            <p:cond delay="0"/>
                                          </p:stCondLst>
                                        </p:cTn>
                                        <p:tgtEl>
                                          <p:spTgt spid="3">
                                            <p:txEl>
                                              <p:pRg st="0" end="0"/>
                                            </p:txEl>
                                          </p:spTgt>
                                        </p:tgtEl>
                                        <p:attrNameLst>
                                          <p:attrName>ppt_x</p:attrName>
                                        </p:attrNameLst>
                                      </p:cBhvr>
                                    </p:anim>
                                    <p:anim from="0" to="-1.0" calcmode="lin" valueType="num">
                                      <p:cBhvr>
                                        <p:cTn id="15" dur="200" decel="50000" autoRev="1" fill="hold">
                                          <p:stCondLst>
                                            <p:cond delay="600"/>
                                          </p:stCondLst>
                                        </p:cTn>
                                        <p:tgtEl>
                                          <p:spTgt spid="3">
                                            <p:txEl>
                                              <p:pRg st="0" end="0"/>
                                            </p:txEl>
                                          </p:spTgt>
                                        </p:tgtEl>
                                        <p:attrNameLst>
                                          <p:attrName>xshear</p:attrName>
                                        </p:attrNameLst>
                                      </p:cBhvr>
                                    </p:anim>
                                    <p:animScale>
                                      <p:cBhvr>
                                        <p:cTn id="16" dur="200" decel="100000" autoRev="1" fill="hold">
                                          <p:stCondLst>
                                            <p:cond delay="600"/>
                                          </p:stCondLst>
                                        </p:cTn>
                                        <p:tgtEl>
                                          <p:spTgt spid="3">
                                            <p:txEl>
                                              <p:pRg st="0" end="0"/>
                                            </p:txEl>
                                          </p:spTgt>
                                        </p:tgtEl>
                                      </p:cBhvr>
                                      <p:from x="100000" y="100000"/>
                                      <p:to x="80000" y="100000"/>
                                    </p:animScale>
                                    <p:anim by="(#ppt_h/3+#ppt_w*0.1)" calcmode="lin" valueType="num">
                                      <p:cBhvr additive="sum">
                                        <p:cTn id="17" dur="200" decel="100000" autoRev="1" fill="hold">
                                          <p:stCondLst>
                                            <p:cond delay="600"/>
                                          </p:stCondLst>
                                        </p:cTn>
                                        <p:tgtEl>
                                          <p:spTgt spid="3">
                                            <p:txEl>
                                              <p:pRg st="0" end="0"/>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pic>
        <p:nvPicPr>
          <p:cNvPr id="7170" name="Picture 2" descr="C:\Users\usuario\Documents\premio-nacional.jpg"/>
          <p:cNvPicPr>
            <a:picLocks noGrp="1" noChangeAspect="1" noChangeArrowheads="1"/>
          </p:cNvPicPr>
          <p:nvPr>
            <p:ph idx="1"/>
          </p:nvPr>
        </p:nvPicPr>
        <p:blipFill>
          <a:blip r:embed="rId2"/>
          <a:srcRect/>
          <a:stretch>
            <a:fillRect/>
          </a:stretch>
        </p:blipFill>
        <p:spPr bwMode="auto">
          <a:xfrm>
            <a:off x="1" y="0"/>
            <a:ext cx="12192000" cy="6858000"/>
          </a:xfrm>
          <a:prstGeom prst="rect">
            <a:avLst/>
          </a:prstGeom>
          <a:noFill/>
        </p:spPr>
      </p:pic>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38200" y="0"/>
            <a:ext cx="10515600" cy="6176963"/>
          </a:xfrm>
        </p:spPr>
        <p:txBody>
          <a:bodyPr>
            <a:noAutofit/>
          </a:bodyPr>
          <a:lstStyle/>
          <a:p>
            <a:pPr algn="ctr">
              <a:buNone/>
            </a:pPr>
            <a:r>
              <a:rPr lang="es-ES" sz="8800" smtClean="0">
                <a:solidFill>
                  <a:srgbClr val="7030A0"/>
                </a:solidFill>
                <a:latin typeface="Impact" pitchFamily="34" charset="0"/>
              </a:rPr>
              <a:t>¡Gracias!</a:t>
            </a:r>
            <a:endParaRPr lang="es-ES" sz="8800" dirty="0" smtClean="0">
              <a:solidFill>
                <a:srgbClr val="7030A0"/>
              </a:solidFill>
              <a:latin typeface="Impact" pitchFamily="34" charset="0"/>
            </a:endParaRPr>
          </a:p>
          <a:p>
            <a:pPr algn="ctr">
              <a:buNone/>
            </a:pPr>
            <a:r>
              <a:rPr lang="es-ES" sz="8800" dirty="0" smtClean="0">
                <a:solidFill>
                  <a:srgbClr val="7030A0"/>
                </a:solidFill>
                <a:latin typeface="Impact" pitchFamily="34" charset="0"/>
              </a:rPr>
              <a:t>REALIZADO </a:t>
            </a:r>
            <a:r>
              <a:rPr lang="es-ES" sz="8800" dirty="0" smtClean="0">
                <a:solidFill>
                  <a:srgbClr val="7030A0"/>
                </a:solidFill>
                <a:latin typeface="Impact" pitchFamily="34" charset="0"/>
              </a:rPr>
              <a:t>POR:REBECA ESTELLÉS, ANDREA PERÉZ Y LUCÍA </a:t>
            </a:r>
            <a:r>
              <a:rPr lang="es-ES" sz="8800" dirty="0" smtClean="0">
                <a:solidFill>
                  <a:srgbClr val="7030A0"/>
                </a:solidFill>
                <a:latin typeface="Impact" pitchFamily="34" charset="0"/>
              </a:rPr>
              <a:t>PODSCHARLY.6ºA</a:t>
            </a:r>
            <a:endParaRPr lang="es-ES" sz="8800" dirty="0">
              <a:solidFill>
                <a:srgbClr val="7030A0"/>
              </a:solidFill>
              <a:latin typeface="Impact" pitchFamily="34" charset="0"/>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5400" dirty="0" smtClean="0">
                <a:solidFill>
                  <a:srgbClr val="7030A0"/>
                </a:solidFill>
                <a:latin typeface="Impact" pitchFamily="34" charset="0"/>
              </a:rPr>
              <a:t>¿QUÉ ES EL ACOSO ESCOLAR?</a:t>
            </a:r>
            <a:endParaRPr lang="es-ES" sz="5400" dirty="0">
              <a:solidFill>
                <a:srgbClr val="7030A0"/>
              </a:solidFill>
              <a:latin typeface="Impact" pitchFamily="34" charset="0"/>
            </a:endParaRPr>
          </a:p>
        </p:txBody>
      </p:sp>
      <p:sp>
        <p:nvSpPr>
          <p:cNvPr id="3" name="2 Marcador de contenido"/>
          <p:cNvSpPr>
            <a:spLocks noGrp="1"/>
          </p:cNvSpPr>
          <p:nvPr>
            <p:ph idx="1"/>
          </p:nvPr>
        </p:nvSpPr>
        <p:spPr/>
        <p:txBody>
          <a:bodyPr/>
          <a:lstStyle/>
          <a:p>
            <a:r>
              <a:rPr lang="es-ES" dirty="0" smtClean="0"/>
              <a:t>Podemos decir que el </a:t>
            </a:r>
            <a:r>
              <a:rPr lang="es-ES" dirty="0" err="1" smtClean="0"/>
              <a:t>bullying</a:t>
            </a:r>
            <a:r>
              <a:rPr lang="es-ES" dirty="0" smtClean="0"/>
              <a:t> es cualquier forma de maltrato físico, psicológico o verbal que un escolar o grupo de escolares ejercen sobre un compañero durante un tiempo prolongado.</a:t>
            </a:r>
          </a:p>
          <a:p>
            <a:r>
              <a:rPr lang="es-ES" dirty="0" smtClean="0"/>
              <a:t>Quienes lo ejercen, lo hacen para imponer su poder sobre el otro a través de amenazas, agresiones, insultos e incluso vejaciones, con el objetivo de mantenerlo bajo su completo dominio a lo largo del curso. Por lo general, y ante el aislamiento de la víctima por parte del resto de sus compañeros, el acoso se sufre en silencio, por lo que es muy difícil que los padres o profesores lo detecten a tiempo.</a:t>
            </a:r>
          </a:p>
          <a:p>
            <a:endParaRPr lang="es-ES" dirty="0"/>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5"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anim calcmode="lin" valueType="num">
                                      <p:cBhvr>
                                        <p:cTn id="14"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15"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7" fill="hold">
                      <p:stCondLst>
                        <p:cond delay="indefinite"/>
                      </p:stCondLst>
                      <p:childTnLst>
                        <p:par>
                          <p:cTn id="18" fill="hold">
                            <p:stCondLst>
                              <p:cond delay="0"/>
                            </p:stCondLst>
                            <p:childTnLst>
                              <p:par>
                                <p:cTn id="19" presetID="56" presetClass="entr" presetSubtype="0" fill="hold" nodeType="clickEffect">
                                  <p:stCondLst>
                                    <p:cond delay="0"/>
                                  </p:stCondLst>
                                  <p:iterate type="lt">
                                    <p:tmPct val="10000"/>
                                  </p:iterate>
                                  <p:childTnLst>
                                    <p:set>
                                      <p:cBhvr>
                                        <p:cTn id="20" dur="1" fill="hold">
                                          <p:stCondLst>
                                            <p:cond delay="0"/>
                                          </p:stCondLst>
                                        </p:cTn>
                                        <p:tgtEl>
                                          <p:spTgt spid="3">
                                            <p:txEl>
                                              <p:pRg st="1" end="1"/>
                                            </p:txEl>
                                          </p:spTgt>
                                        </p:tgtEl>
                                        <p:attrNameLst>
                                          <p:attrName>style.visibility</p:attrName>
                                        </p:attrNameLst>
                                      </p:cBhvr>
                                      <p:to>
                                        <p:strVal val="visible"/>
                                      </p:to>
                                    </p:set>
                                    <p:anim by="(-#ppt_w*2)" calcmode="lin" valueType="num">
                                      <p:cBhvr rctx="PPT">
                                        <p:cTn id="21" dur="500" autoRev="1" fill="hold">
                                          <p:stCondLst>
                                            <p:cond delay="0"/>
                                          </p:stCondLst>
                                        </p:cTn>
                                        <p:tgtEl>
                                          <p:spTgt spid="3">
                                            <p:txEl>
                                              <p:pRg st="1" end="1"/>
                                            </p:txEl>
                                          </p:spTgt>
                                        </p:tgtEl>
                                        <p:attrNameLst>
                                          <p:attrName>ppt_w</p:attrName>
                                        </p:attrNameLst>
                                      </p:cBhvr>
                                    </p:anim>
                                    <p:anim by="(#ppt_w*0.50)" calcmode="lin" valueType="num">
                                      <p:cBhvr>
                                        <p:cTn id="22" dur="500" decel="50000" autoRev="1" fill="hold">
                                          <p:stCondLst>
                                            <p:cond delay="0"/>
                                          </p:stCondLst>
                                        </p:cTn>
                                        <p:tgtEl>
                                          <p:spTgt spid="3">
                                            <p:txEl>
                                              <p:pRg st="1" end="1"/>
                                            </p:txEl>
                                          </p:spTgt>
                                        </p:tgtEl>
                                        <p:attrNameLst>
                                          <p:attrName>ppt_x</p:attrName>
                                        </p:attrNameLst>
                                      </p:cBhvr>
                                    </p:anim>
                                    <p:anim from="(-#ppt_h/2)" to="(#ppt_y)" calcmode="lin" valueType="num">
                                      <p:cBhvr>
                                        <p:cTn id="23" dur="1000" fill="hold">
                                          <p:stCondLst>
                                            <p:cond delay="0"/>
                                          </p:stCondLst>
                                        </p:cTn>
                                        <p:tgtEl>
                                          <p:spTgt spid="3">
                                            <p:txEl>
                                              <p:pRg st="1" end="1"/>
                                            </p:txEl>
                                          </p:spTgt>
                                        </p:tgtEl>
                                        <p:attrNameLst>
                                          <p:attrName>ppt_y</p:attrName>
                                        </p:attrNameLst>
                                      </p:cBhvr>
                                    </p:anim>
                                    <p:animRot by="21600000">
                                      <p:cBhvr>
                                        <p:cTn id="24" dur="1000" fill="hold">
                                          <p:stCondLst>
                                            <p:cond delay="0"/>
                                          </p:stCondLst>
                                        </p:cTn>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endParaRPr lang="es-ES" dirty="0" smtClean="0"/>
          </a:p>
          <a:p>
            <a:endParaRPr lang="es-ES" dirty="0"/>
          </a:p>
        </p:txBody>
      </p:sp>
      <p:pic>
        <p:nvPicPr>
          <p:cNvPr id="4098" name="Picture 2" descr="C:\Users\usuario\Documents\images.jpg"/>
          <p:cNvPicPr>
            <a:picLocks noChangeAspect="1" noChangeArrowheads="1"/>
          </p:cNvPicPr>
          <p:nvPr/>
        </p:nvPicPr>
        <p:blipFill>
          <a:blip r:embed="rId2"/>
          <a:srcRect/>
          <a:stretch>
            <a:fillRect/>
          </a:stretch>
        </p:blipFill>
        <p:spPr bwMode="auto">
          <a:xfrm>
            <a:off x="0" y="0"/>
            <a:ext cx="12192000" cy="6858000"/>
          </a:xfrm>
          <a:prstGeom prst="rect">
            <a:avLst/>
          </a:prstGeom>
          <a:noFill/>
        </p:spPr>
      </p:pic>
    </p:spTree>
  </p:cSld>
  <p:clrMapOvr>
    <a:masterClrMapping/>
  </p:clrMapOvr>
  <p:transition>
    <p:cover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5400" dirty="0">
                <a:solidFill>
                  <a:srgbClr val="7030A0"/>
                </a:solidFill>
                <a:latin typeface="Impact" pitchFamily="34" charset="0"/>
                <a:ea typeface="+mn-ea"/>
                <a:cs typeface="+mn-cs"/>
              </a:rPr>
              <a:t>TIPOS DE </a:t>
            </a:r>
            <a:r>
              <a:rPr lang="es-ES" sz="5400" dirty="0" smtClean="0">
                <a:solidFill>
                  <a:srgbClr val="7030A0"/>
                </a:solidFill>
                <a:latin typeface="Impact" pitchFamily="34" charset="0"/>
                <a:ea typeface="+mn-ea"/>
                <a:cs typeface="+mn-cs"/>
              </a:rPr>
              <a:t>BULLYNG:</a:t>
            </a:r>
            <a:endParaRPr lang="es-ES" sz="5400" dirty="0">
              <a:solidFill>
                <a:srgbClr val="7030A0"/>
              </a:solidFill>
              <a:latin typeface="Impact" pitchFamily="34" charset="0"/>
              <a:ea typeface="+mn-ea"/>
              <a:cs typeface="+mn-cs"/>
            </a:endParaRPr>
          </a:p>
        </p:txBody>
      </p:sp>
      <p:sp>
        <p:nvSpPr>
          <p:cNvPr id="3" name="Marcador de contenido 2"/>
          <p:cNvSpPr>
            <a:spLocks noGrp="1"/>
          </p:cNvSpPr>
          <p:nvPr>
            <p:ph idx="1"/>
          </p:nvPr>
        </p:nvSpPr>
        <p:spPr>
          <a:xfrm>
            <a:off x="952464" y="1857364"/>
            <a:ext cx="10515600" cy="4351338"/>
          </a:xfrm>
        </p:spPr>
        <p:txBody>
          <a:bodyPr>
            <a:normAutofit fontScale="70000" lnSpcReduction="20000"/>
          </a:bodyPr>
          <a:lstStyle/>
          <a:p>
            <a:pPr fontAlgn="ctr"/>
            <a:r>
              <a:rPr lang="es-ES" b="1" dirty="0" smtClean="0"/>
              <a:t>Físico:</a:t>
            </a:r>
            <a:r>
              <a:rPr lang="es-ES" dirty="0" smtClean="0"/>
              <a:t> patadas, empujones, golpes con objetos... Se trata de cualquier agresión directa sobre un compañero, aunque también puede ser indirecta cuando se producen robos o daños materiales en los objetos personales de la víctima.</a:t>
            </a:r>
          </a:p>
          <a:p>
            <a:pPr fontAlgn="ctr"/>
            <a:endParaRPr lang="es-ES" dirty="0" smtClean="0"/>
          </a:p>
          <a:p>
            <a:pPr fontAlgn="ctr"/>
            <a:r>
              <a:rPr lang="es-ES" b="1" dirty="0" smtClean="0"/>
              <a:t>Verbal:</a:t>
            </a:r>
            <a:r>
              <a:rPr lang="es-ES" dirty="0" smtClean="0"/>
              <a:t> las palabras tienen mucho poder y son capaces de minar la autoestima del alumno acosado mediante insultos, motes, menosprecios, humillaciones, mensajes o llamadas ofensivas, etc. Es el tipo de acoso más habitual y solo deja huella en la víctima.</a:t>
            </a:r>
          </a:p>
          <a:p>
            <a:pPr fontAlgn="ctr"/>
            <a:endParaRPr lang="es-ES" dirty="0" smtClean="0"/>
          </a:p>
          <a:p>
            <a:pPr fontAlgn="ctr"/>
            <a:r>
              <a:rPr lang="es-ES" b="1" dirty="0" smtClean="0"/>
              <a:t>Psicológico:</a:t>
            </a:r>
            <a:r>
              <a:rPr lang="es-ES" dirty="0" smtClean="0"/>
              <a:t> su objetivo es provocar miedo mediante amenazas para obligar a la víctima a hacer cosas que no quiere ni debe hacer.</a:t>
            </a:r>
          </a:p>
          <a:p>
            <a:pPr fontAlgn="ctr">
              <a:buNone/>
            </a:pPr>
            <a:endParaRPr lang="es-ES" dirty="0" smtClean="0"/>
          </a:p>
          <a:p>
            <a:pPr fontAlgn="ctr"/>
            <a:r>
              <a:rPr lang="es-ES" b="1" dirty="0" smtClean="0"/>
              <a:t>Social:</a:t>
            </a:r>
            <a:r>
              <a:rPr lang="es-ES" dirty="0" smtClean="0"/>
              <a:t> aparece cuando los acosadores impiden a la víctima participar en las actividades normales entre compañeros de clase, favoreciendo su aislamiento progresivo.</a:t>
            </a:r>
          </a:p>
          <a:p>
            <a:pPr>
              <a:buNone/>
            </a:pPr>
            <a:r>
              <a:rPr lang="es-ES" dirty="0" smtClean="0"/>
              <a:t/>
            </a:r>
            <a:br>
              <a:rPr lang="es-ES" dirty="0" smtClean="0"/>
            </a:br>
            <a:endParaRPr lang="es-ES" dirty="0"/>
          </a:p>
        </p:txBody>
      </p:sp>
    </p:spTree>
    <p:extLst>
      <p:ext uri="{BB962C8B-B14F-4D97-AF65-F5344CB8AC3E}">
        <p14:creationId xmlns:p14="http://schemas.microsoft.com/office/powerpoint/2010/main" val="777427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wipe(down)">
                                      <p:cBhvr>
                                        <p:cTn id="2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pic>
        <p:nvPicPr>
          <p:cNvPr id="3074" name="Picture 2" descr="C:\Users\usuario\Documents\87910.jpg"/>
          <p:cNvPicPr>
            <a:picLocks noGrp="1" noChangeAspect="1" noChangeArrowheads="1"/>
          </p:cNvPicPr>
          <p:nvPr>
            <p:ph idx="1"/>
          </p:nvPr>
        </p:nvPicPr>
        <p:blipFill>
          <a:blip r:embed="rId2"/>
          <a:srcRect/>
          <a:stretch>
            <a:fillRect/>
          </a:stretch>
        </p:blipFill>
        <p:spPr bwMode="auto">
          <a:xfrm>
            <a:off x="0" y="0"/>
            <a:ext cx="12192000" cy="6857999"/>
          </a:xfrm>
          <a:prstGeom prst="rect">
            <a:avLst/>
          </a:prstGeom>
          <a:noFill/>
        </p:spPr>
      </p:pic>
    </p:spTree>
  </p:cSld>
  <p:clrMapOvr>
    <a:masterClrMapping/>
  </p:clrMapOvr>
  <p:transition>
    <p:blinds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5400" dirty="0" smtClean="0">
                <a:solidFill>
                  <a:srgbClr val="7030A0"/>
                </a:solidFill>
                <a:latin typeface="Impact" pitchFamily="34" charset="0"/>
              </a:rPr>
              <a:t>¿CUÁL ES LA SITUACIÓN ACTUAL?</a:t>
            </a:r>
            <a:endParaRPr lang="es-ES" sz="5400" dirty="0">
              <a:solidFill>
                <a:srgbClr val="7030A0"/>
              </a:solidFill>
              <a:latin typeface="Impact" pitchFamily="34" charset="0"/>
            </a:endParaRPr>
          </a:p>
        </p:txBody>
      </p:sp>
      <p:sp>
        <p:nvSpPr>
          <p:cNvPr id="3" name="2 Marcador de contenido"/>
          <p:cNvSpPr>
            <a:spLocks noGrp="1"/>
          </p:cNvSpPr>
          <p:nvPr>
            <p:ph idx="1"/>
          </p:nvPr>
        </p:nvSpPr>
        <p:spPr/>
        <p:txBody>
          <a:bodyPr>
            <a:normAutofit fontScale="77500" lnSpcReduction="20000"/>
          </a:bodyPr>
          <a:lstStyle/>
          <a:p>
            <a:r>
              <a:rPr lang="es-ES" dirty="0" smtClean="0"/>
              <a:t>El acoso escolar es una realidad que afecta a niños de todas las condiciones sociales, con o sin discapacidad, pertenezcan a colegios públicos o privados, y que llega incluso a un 4% de los alumnos en algunos ciclos educativos, según el Ministerio de Educación.</a:t>
            </a:r>
          </a:p>
          <a:p>
            <a:r>
              <a:rPr lang="es-ES" dirty="0" smtClean="0"/>
              <a:t>Es cierto que la concienciación acerca de la necesidad de hacer frente al acoso es cada vez mayor y las iniciativas para luchar contra él en las aulas están aumentando, pero los datos que reflejan algunos estudios siguen siendo alarmantes.</a:t>
            </a:r>
          </a:p>
          <a:p>
            <a:r>
              <a:rPr lang="es-ES" dirty="0" smtClean="0"/>
              <a:t>Según la Fundación ANAR (Ayuda a Niños y Adolescentes en Riesgo) los casos de acoso escolar han crecido un 75% en este último año y un 30,7% de los niños reconoce no decir nada a sus padres.</a:t>
            </a:r>
          </a:p>
          <a:p>
            <a:r>
              <a:rPr lang="es-ES" dirty="0" smtClean="0"/>
              <a:t>Más del 10% de los menores que sufre acoso escolar tiene algún tipo de discapacidad (dato de la Fundación ADECCO).</a:t>
            </a:r>
          </a:p>
          <a:p>
            <a:r>
              <a:rPr lang="es-ES" dirty="0" smtClean="0"/>
              <a:t>El 60% de los escolares con síndrome de Asperger sufren acoso escolar (servimedia.es).</a:t>
            </a:r>
          </a:p>
          <a:p>
            <a:r>
              <a:rPr lang="es-ES" dirty="0" smtClean="0"/>
              <a:t>Por lo tanto, no podemos decir que el acoso escolar se trate de una cuestión aislada, sino de un hecho extendido que nuestra sociedad no puede dejar pasar mirando para otro lado.</a:t>
            </a:r>
          </a:p>
          <a:p>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6"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barn(inHorizontal)">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1" presetClass="entr" presetSubtype="0" fill="hold" nodeType="clickEffect">
                                  <p:stCondLst>
                                    <p:cond delay="0"/>
                                  </p:stCondLst>
                                  <p:iterate type="lt">
                                    <p:tmPct val="10000"/>
                                  </p:iterate>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p:cTn id="24"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7" presetClass="entr" presetSubtype="1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iterate type="lt">
                                    <p:tmPct val="5000"/>
                                  </p:iterate>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blinds(horizontal)">
                                      <p:cBhvr>
                                        <p:cTn id="47" dur="500"/>
                                        <p:tgtEl>
                                          <p:spTgt spid="3">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Effect transition="in" filter="circle(in)">
                                      <p:cBhvr>
                                        <p:cTn id="5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09588" y="365125"/>
            <a:ext cx="10544212" cy="1325563"/>
          </a:xfrm>
        </p:spPr>
        <p:txBody>
          <a:bodyPr>
            <a:noAutofit/>
          </a:bodyPr>
          <a:lstStyle/>
          <a:p>
            <a:r>
              <a:rPr lang="es-ES" sz="5400" dirty="0" smtClean="0">
                <a:solidFill>
                  <a:srgbClr val="7030A0"/>
                </a:solidFill>
                <a:latin typeface="Impact" pitchFamily="34" charset="0"/>
              </a:rPr>
              <a:t>¡REGALO DE PARTICIPACIÓN PARA TODOS!</a:t>
            </a:r>
            <a:endParaRPr lang="es-ES" sz="5400" dirty="0">
              <a:solidFill>
                <a:srgbClr val="7030A0"/>
              </a:solidFill>
              <a:latin typeface="Impact" pitchFamily="34" charset="0"/>
            </a:endParaRPr>
          </a:p>
        </p:txBody>
      </p:sp>
      <p:sp>
        <p:nvSpPr>
          <p:cNvPr id="3" name="2 Marcador de contenido"/>
          <p:cNvSpPr>
            <a:spLocks noGrp="1"/>
          </p:cNvSpPr>
          <p:nvPr>
            <p:ph idx="1"/>
          </p:nvPr>
        </p:nvSpPr>
        <p:spPr>
          <a:xfrm>
            <a:off x="838200" y="2643181"/>
            <a:ext cx="10515600" cy="3533781"/>
          </a:xfrm>
        </p:spPr>
        <p:txBody>
          <a:bodyPr/>
          <a:lstStyle/>
          <a:p>
            <a:r>
              <a:rPr lang="es-ES" dirty="0" smtClean="0"/>
              <a:t>Todos los profesores y alumnos que se apunten en el concurso recibirán la </a:t>
            </a:r>
            <a:r>
              <a:rPr lang="es-ES" b="1" dirty="0" smtClean="0"/>
              <a:t>PULSERA DE ACTIVISTAS CONTRA EL ACOSO</a:t>
            </a:r>
            <a:r>
              <a:rPr lang="es-ES" dirty="0" smtClean="0"/>
              <a:t>, que les identificará como participantes del concurso y miembros activos del movimiento. Llevarla es un orgullo, así que… ¡haz sitio en tu muñeca!</a:t>
            </a:r>
          </a:p>
          <a:p>
            <a:endParaRPr lang="es-ES" dirty="0" smtClean="0"/>
          </a:p>
          <a:p>
            <a:endParaRPr lang="es-ES" dirty="0" smtClean="0"/>
          </a:p>
          <a:p>
            <a:endParaRPr lang="es-ES"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1"/>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pic>
        <p:nvPicPr>
          <p:cNvPr id="2050" name="Picture 2" descr="C:\Users\usuario\Documents\premio-todos.jpg"/>
          <p:cNvPicPr>
            <a:picLocks noGrp="1" noChangeAspect="1" noChangeArrowheads="1"/>
          </p:cNvPicPr>
          <p:nvPr>
            <p:ph idx="1"/>
          </p:nvPr>
        </p:nvPicPr>
        <p:blipFill>
          <a:blip r:embed="rId2"/>
          <a:srcRect/>
          <a:stretch>
            <a:fillRect/>
          </a:stretch>
        </p:blipFill>
        <p:spPr bwMode="auto">
          <a:xfrm>
            <a:off x="0" y="0"/>
            <a:ext cx="12192000" cy="6858000"/>
          </a:xfrm>
          <a:prstGeom prst="rect">
            <a:avLst/>
          </a:prstGeom>
          <a:noFill/>
        </p:spPr>
      </p:pic>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5400" dirty="0" smtClean="0">
                <a:solidFill>
                  <a:srgbClr val="7030A0"/>
                </a:solidFill>
                <a:latin typeface="Impact" pitchFamily="34" charset="0"/>
              </a:rPr>
              <a:t>PROVINCIALES:</a:t>
            </a:r>
            <a:endParaRPr lang="es-ES" sz="5400" dirty="0">
              <a:solidFill>
                <a:srgbClr val="7030A0"/>
              </a:solidFill>
              <a:latin typeface="Impact" pitchFamily="34" charset="0"/>
            </a:endParaRPr>
          </a:p>
        </p:txBody>
      </p:sp>
      <p:sp>
        <p:nvSpPr>
          <p:cNvPr id="3" name="2 Marcador de contenido"/>
          <p:cNvSpPr>
            <a:spLocks noGrp="1"/>
          </p:cNvSpPr>
          <p:nvPr>
            <p:ph idx="1"/>
          </p:nvPr>
        </p:nvSpPr>
        <p:spPr>
          <a:xfrm>
            <a:off x="838200" y="2786057"/>
            <a:ext cx="10515600" cy="3390905"/>
          </a:xfrm>
        </p:spPr>
        <p:txBody>
          <a:bodyPr/>
          <a:lstStyle/>
          <a:p>
            <a:pPr>
              <a:buNone/>
            </a:pPr>
            <a:r>
              <a:rPr lang="es-ES" dirty="0" smtClean="0"/>
              <a:t>Las alumnos de las aulas premiadas de las categorías A, B y C recibirán también una </a:t>
            </a:r>
            <a:r>
              <a:rPr lang="es-ES" b="1" dirty="0" smtClean="0"/>
              <a:t>MOCHILA</a:t>
            </a:r>
            <a:r>
              <a:rPr lang="es-ES" dirty="0" smtClean="0"/>
              <a:t> exclusiva para demostrar cada día que </a:t>
            </a:r>
            <a:r>
              <a:rPr lang="es-ES" b="1" dirty="0" smtClean="0"/>
              <a:t>“AQUÍ CABEN TODOS”</a:t>
            </a:r>
            <a:r>
              <a:rPr lang="es-ES" dirty="0" smtClean="0"/>
              <a:t>.</a:t>
            </a:r>
            <a:endParaRPr lang="es-ES" dirty="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39" presetClass="entr" presetSubtype="0" accel="10000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20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0" dur="20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1" dur="20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22"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TotalTime>
  <Words>331</Words>
  <Application>Microsoft Office PowerPoint</Application>
  <PresentationFormat>Personalizado</PresentationFormat>
  <Paragraphs>31</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LA ONCE    CONCURSO   NACIONAL </vt:lpstr>
      <vt:lpstr>¿QUÉ ES EL ACOSO ESCOLAR?</vt:lpstr>
      <vt:lpstr>Presentación de PowerPoint</vt:lpstr>
      <vt:lpstr>TIPOS DE BULLYNG:</vt:lpstr>
      <vt:lpstr>Presentación de PowerPoint</vt:lpstr>
      <vt:lpstr>¿CUÁL ES LA SITUACIÓN ACTUAL?</vt:lpstr>
      <vt:lpstr>¡REGALO DE PARTICIPACIÓN PARA TODOS!</vt:lpstr>
      <vt:lpstr>Presentación de PowerPoint</vt:lpstr>
      <vt:lpstr>PROVINCIALES:</vt:lpstr>
      <vt:lpstr>Presentación de PowerPoint</vt:lpstr>
      <vt:lpstr>AUTONÓMICOS:</vt:lpstr>
      <vt:lpstr>Presentación de PowerPoint</vt:lpstr>
      <vt:lpstr>GANADORES NACIONALES:</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ONCE    CONCURSO   NACIONAL:</dc:title>
  <dc:creator>Andrea</dc:creator>
  <cp:lastModifiedBy>ana</cp:lastModifiedBy>
  <cp:revision>20</cp:revision>
  <dcterms:modified xsi:type="dcterms:W3CDTF">2016-12-09T11:52:16Z</dcterms:modified>
</cp:coreProperties>
</file>