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E590F-D83B-48C8-B62A-C3386EF3E74C}" type="datetimeFigureOut">
              <a:rPr lang="es-ES" smtClean="0"/>
              <a:t>09/12/2016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CDCBC9-8E69-4C6F-96B8-637C135AC2E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es/url?sa=i&amp;rct=j&amp;q=&amp;esrc=s&amp;source=images&amp;cd=&amp;cad=rja&amp;uact=8&amp;ved=0ahUKEwit9saBvLDQAhUC6xQKHexYCAQQjRwIBw&amp;url=http://www.mundogatos.com/g-lince-iberico.html&amp;psig=AFQjCNGGD0Cf4Vw30iSOaWZs_Y2mwOaiYw&amp;ust=147949536519848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es/url?sa=i&amp;rct=j&amp;q=&amp;esrc=s&amp;source=images&amp;cd=&amp;cad=rja&amp;uact=8&amp;ved=0ahUKEwi_0eHNwLDQAhVJbRQKHbgEBQUQjRwIBw&amp;url=http://www.mundogatos.com/galerias/galeria-de-fotos-de-linces-ibericos&amp;psig=AFQjCNEItWlQEkVTjtlQRu18eAVhYHPI6Q&amp;ust=1479496572459779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es/url?sa=i&amp;rct=j&amp;q=&amp;esrc=s&amp;source=images&amp;cd=&amp;cad=rja&amp;uact=8&amp;ved=0ahUKEwjBivuzxLDQAhWJVBQKHRn1DAUQjRwIBw&amp;url=http://www.fotonatura.org/galerias/tags/linceibrico/&amp;psig=AFQjCNEm3Ud2QP_1mZX9PdhDU9X4Icw5oQ&amp;ust=147949763592921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ioenciclopedia.com/wp-content/uploads/2011/12/lince-800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es/url?sa=i&amp;rct=j&amp;q=&amp;esrc=s&amp;source=images&amp;cd=&amp;cad=rja&amp;uact=8&amp;ved=0ahUKEwjFvfeRyLDQAhWCXBoKHfGhDBIQjRwIBw&amp;url=http://www.forochicas.com/foro/cafeteria/69991-restauracion-del-lince-iberico-esta-siendo-todo-exito.html&amp;psig=AFQjCNEUlUWO64lFyObRpc1avBksHhQWSQ&amp;ust=147949860302428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es/url?sa=i&amp;rct=j&amp;q=&amp;esrc=s&amp;source=images&amp;cd=&amp;cad=rja&amp;uact=8&amp;ved=0ahUKEwjg7Lu5yLDQAhUHORoKHUKyAB0QjRwIBw&amp;url=http://www.abc.es/natural/biodiversidad/abci-lince-iberico-preven-liberacion-ejemplares-record-peninsula-iberica-2016-201601261105_noticia.html&amp;psig=AFQjCNEUlUWO64lFyObRpc1avBksHhQWSQ&amp;ust=1479498603024287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es/url?sa=i&amp;rct=j&amp;q=&amp;esrc=s&amp;source=images&amp;cd=&amp;cad=rja&amp;uact=8&amp;ved=0ahUKEwjsz6amyLDQAhXE2hoKHaWCCREQjRwIBw&amp;url=http://www.huffingtonpost.es/2013/07/09/lince-iberico-en-espana-fotos_n_3395065.html&amp;psig=AFQjCNEUlUWO64lFyObRpc1avBksHhQWSQ&amp;ust=147949860302428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es/url?sa=i&amp;rct=j&amp;q=&amp;esrc=s&amp;source=images&amp;cd=&amp;cad=rja&amp;uact=8&amp;ved=0ahUKEwijkojoybDQAhWKchQKHS_8D00QjRwIBw&amp;url=https://es.123rf.com/photo_16929412_estilo-del-doodle-el-boceto-final-con-la-nube-de-dibujos-animados-de-setas-y-mensajes-de-texto-en-fo.html&amp;psig=AFQjCNH3YcOmlMbgq0SzI6mF3Y0dTiil0A&amp;ust=147949908420505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00166" y="1071546"/>
            <a:ext cx="664373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lince IBÉRICO  </a:t>
            </a:r>
            <a:endParaRPr lang="es-ES" sz="5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Resultado de imagen de imagenes del lince ibéric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286124"/>
            <a:ext cx="5072098" cy="33785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642918"/>
            <a:ext cx="6172200" cy="1000132"/>
          </a:xfrm>
        </p:spPr>
        <p:txBody>
          <a:bodyPr>
            <a:normAutofit/>
          </a:bodyPr>
          <a:lstStyle/>
          <a:p>
            <a:r>
              <a:rPr lang="es-ES"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Í</a:t>
            </a:r>
            <a:r>
              <a:rPr lang="es-ES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NDICE</a:t>
            </a:r>
            <a:r>
              <a:rPr lang="es-ES" sz="5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es-ES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85984" y="1928802"/>
            <a:ext cx="6172200" cy="1714512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¿DÓNDE VIVE?</a:t>
            </a:r>
            <a:endParaRPr lang="es-ES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¿QUÉ</a:t>
            </a:r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COME</a:t>
            </a:r>
            <a:r>
              <a:rPr lang="es-E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?</a:t>
            </a:r>
            <a:endParaRPr lang="es-ES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CARACTERÍSTICAS</a:t>
            </a:r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¿CÓMO </a:t>
            </a:r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ES </a:t>
            </a:r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EL LINCE </a:t>
            </a:r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IBÉRICO?</a:t>
            </a:r>
            <a:endParaRPr lang="es-ES" sz="2800" dirty="0">
              <a:solidFill>
                <a:schemeClr val="accent3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1214446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¿</a:t>
            </a:r>
            <a:r>
              <a:rPr lang="es-ES" sz="48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CÓmo</a:t>
            </a:r>
            <a:r>
              <a:rPr lang="es-E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es el lince </a:t>
            </a:r>
            <a:r>
              <a:rPr lang="es-ES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ibérico?</a:t>
            </a:r>
            <a:endParaRPr lang="es-E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08" y="1857364"/>
            <a:ext cx="3143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Rounded MT Bold" pitchFamily="34" charset="0"/>
              </a:rPr>
              <a:t>El </a:t>
            </a:r>
            <a:r>
              <a:rPr lang="es-ES" b="1" dirty="0" smtClean="0">
                <a:latin typeface="Arial Rounded MT Bold" pitchFamily="34" charset="0"/>
              </a:rPr>
              <a:t>lince ibérico</a:t>
            </a:r>
            <a:r>
              <a:rPr lang="es-ES" dirty="0" smtClean="0">
                <a:latin typeface="Arial Rounded MT Bold" pitchFamily="34" charset="0"/>
              </a:rPr>
              <a:t> es de los animales salvajes más populares que existe dentro del rango de los felinos.</a:t>
            </a:r>
            <a:endParaRPr lang="es-ES" dirty="0">
              <a:latin typeface="Arial Rounded MT Bold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71670" y="3286124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Rounded MT Bold" pitchFamily="34" charset="0"/>
              </a:rPr>
              <a:t>El l</a:t>
            </a:r>
            <a:r>
              <a:rPr lang="es-ES" dirty="0" smtClean="0">
                <a:latin typeface="Arial Rounded MT Bold" pitchFamily="34" charset="0"/>
              </a:rPr>
              <a:t>ince </a:t>
            </a:r>
            <a:r>
              <a:rPr lang="es-ES" dirty="0" smtClean="0">
                <a:latin typeface="Arial Rounded MT Bold" pitchFamily="34" charset="0"/>
              </a:rPr>
              <a:t>ibérico </a:t>
            </a:r>
            <a:r>
              <a:rPr lang="es-ES" dirty="0" smtClean="0">
                <a:latin typeface="Arial Rounded MT Bold" pitchFamily="34" charset="0"/>
              </a:rPr>
              <a:t>tiene </a:t>
            </a:r>
            <a:r>
              <a:rPr lang="es-ES" dirty="0" smtClean="0">
                <a:latin typeface="Arial Rounded MT Bold" pitchFamily="34" charset="0"/>
              </a:rPr>
              <a:t>un </a:t>
            </a:r>
            <a:r>
              <a:rPr lang="es-ES" dirty="0" smtClean="0">
                <a:latin typeface="Arial Rounded MT Bold" pitchFamily="34" charset="0"/>
              </a:rPr>
              <a:t>aspecto algo robusto, sus patas son largas </a:t>
            </a:r>
            <a:r>
              <a:rPr lang="es-ES" dirty="0" smtClean="0">
                <a:latin typeface="Arial Rounded MT Bold" pitchFamily="34" charset="0"/>
              </a:rPr>
              <a:t>y tiene </a:t>
            </a:r>
            <a:r>
              <a:rPr lang="es-ES" dirty="0">
                <a:latin typeface="Arial Rounded MT Bold" pitchFamily="34" charset="0"/>
              </a:rPr>
              <a:t>una cola corta que termina en una borla.</a:t>
            </a:r>
          </a:p>
          <a:p>
            <a:endParaRPr lang="es-ES" dirty="0">
              <a:latin typeface="Arial Rounded MT Bold" pitchFamily="34" charset="0"/>
            </a:endParaRPr>
          </a:p>
        </p:txBody>
      </p:sp>
      <p:pic>
        <p:nvPicPr>
          <p:cNvPr id="14338" name="Picture 2" descr="Resultado de imagen de imagenes del lince ibé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7435" y="1124744"/>
            <a:ext cx="328614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1143008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4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CARACTERÍSTICAS:</a:t>
            </a:r>
            <a:endParaRPr lang="es-ES" sz="4400" dirty="0">
              <a:solidFill>
                <a:schemeClr val="accent3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1785926"/>
            <a:ext cx="3429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Rounded MT Bold" pitchFamily="34" charset="0"/>
              </a:rPr>
              <a:t>Tienen un muy buen sentido de la audición.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286000" y="235743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Rounded MT Bold" pitchFamily="34" charset="0"/>
              </a:rPr>
              <a:t>Son excelentes nadadores y a menudo se encuentran en </a:t>
            </a:r>
            <a:r>
              <a:rPr lang="es-ES" dirty="0" smtClean="0">
                <a:latin typeface="Arial Rounded MT Bold" pitchFamily="34" charset="0"/>
              </a:rPr>
              <a:t>el</a:t>
            </a:r>
            <a:r>
              <a:rPr lang="es-ES" dirty="0" smtClean="0">
                <a:latin typeface="Arial Rounded MT Bold" pitchFamily="34" charset="0"/>
              </a:rPr>
              <a:t> agua refrescándose</a:t>
            </a:r>
            <a:r>
              <a:rPr lang="es-ES" dirty="0" smtClean="0">
                <a:latin typeface="Arial Rounded MT Bold" pitchFamily="34" charset="0"/>
              </a:rPr>
              <a:t>. También se mueven en el agua para capturar peces de los que luego se </a:t>
            </a:r>
            <a:r>
              <a:rPr lang="es-ES" dirty="0" smtClean="0">
                <a:latin typeface="Arial Rounded MT Bold" pitchFamily="34" charset="0"/>
              </a:rPr>
              <a:t>alimentan.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16386" name="Picture 2" descr="Resultado de imagen de imagenes del lince ibéric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177" y="3573016"/>
            <a:ext cx="4041646" cy="2886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5984" y="642918"/>
            <a:ext cx="6172200" cy="928694"/>
          </a:xfrm>
        </p:spPr>
        <p:txBody>
          <a:bodyPr>
            <a:normAutofit/>
          </a:bodyPr>
          <a:lstStyle/>
          <a:p>
            <a:r>
              <a:rPr lang="es-ES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¿</a:t>
            </a:r>
            <a:r>
              <a:rPr lang="es-E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DÓNDE VIVE?</a:t>
            </a:r>
            <a:endParaRPr lang="es-ES" sz="4800" dirty="0">
              <a:solidFill>
                <a:schemeClr val="accent3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71670" y="1643050"/>
            <a:ext cx="38576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Rounded MT Bold" pitchFamily="34" charset="0"/>
              </a:rPr>
              <a:t>Habitan exclusivamente en el hemisferio norte de la tierra en bosques altos con frondosos arbustos y hierbas altas. El lince boreal y canadiense viven en ambientes más fríos como bosques de coníferas y tundras; para eso poseen sus patas más grandes y con almohadillas más gruesas que los protegen de la </a:t>
            </a:r>
            <a:r>
              <a:rPr lang="es-ES" dirty="0" smtClean="0">
                <a:latin typeface="Arial Rounded MT Bold" pitchFamily="34" charset="0"/>
              </a:rPr>
              <a:t>nieve.</a:t>
            </a:r>
            <a:endParaRPr lang="es-ES" dirty="0">
              <a:latin typeface="Arial Rounded MT Bold" pitchFamily="34" charset="0"/>
            </a:endParaRPr>
          </a:p>
        </p:txBody>
      </p:sp>
      <p:pic>
        <p:nvPicPr>
          <p:cNvPr id="17410" name="Picture 2" descr="Lince - Genero Lynx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25097" r="31613"/>
          <a:stretch/>
        </p:blipFill>
        <p:spPr bwMode="auto">
          <a:xfrm>
            <a:off x="6804248" y="2492896"/>
            <a:ext cx="1828801" cy="2723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6000" y="214290"/>
            <a:ext cx="6172200" cy="1285884"/>
          </a:xfrm>
        </p:spPr>
        <p:txBody>
          <a:bodyPr>
            <a:normAutofit/>
          </a:bodyPr>
          <a:lstStyle/>
          <a:p>
            <a:r>
              <a:rPr lang="es-ES" sz="5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¿QUÉ COME?</a:t>
            </a:r>
            <a:endParaRPr lang="es-ES" sz="5600" dirty="0">
              <a:solidFill>
                <a:schemeClr val="accent3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286380" y="4500570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Sus principales presas son los roedores como los ratones, venados, liebres, ovejas, ardillas, cabras, zorros, gato montés, crías de ciervos y aves, aunque no siempre corre con suerte para estas últimas. </a:t>
            </a:r>
            <a:endParaRPr lang="es-ES" dirty="0"/>
          </a:p>
        </p:txBody>
      </p:sp>
      <p:pic>
        <p:nvPicPr>
          <p:cNvPr id="18434" name="Picture 2" descr="Imagen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00174"/>
            <a:ext cx="3214709" cy="2143140"/>
          </a:xfrm>
          <a:prstGeom prst="rect">
            <a:avLst/>
          </a:prstGeom>
          <a:noFill/>
        </p:spPr>
      </p:pic>
      <p:pic>
        <p:nvPicPr>
          <p:cNvPr id="18436" name="Picture 4" descr="Resultado de imagen de imagenes del lince iberic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357298"/>
            <a:ext cx="3253370" cy="3000396"/>
          </a:xfrm>
          <a:prstGeom prst="rect">
            <a:avLst/>
          </a:prstGeom>
          <a:noFill/>
        </p:spPr>
      </p:pic>
      <p:pic>
        <p:nvPicPr>
          <p:cNvPr id="18438" name="Picture 6" descr="Resultado de imagen de imagenes del lince iberic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3929066"/>
            <a:ext cx="3143272" cy="2585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Hecho por 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Mª </a:t>
            </a:r>
            <a:r>
              <a:rPr lang="es-ES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J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osé </a:t>
            </a:r>
            <a:r>
              <a:rPr lang="es-ES" sz="3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Diago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</a:t>
            </a:r>
            <a:r>
              <a:rPr lang="es-E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Vilar</a:t>
            </a:r>
            <a:r>
              <a:rPr lang="es-E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s-E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6ºA</a:t>
            </a:r>
            <a:endParaRPr lang="es-E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2" name="Picture 2" descr="Resultado de imagen de imagenes de fin animada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4857750" cy="485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224</Words>
  <Application>Microsoft Office PowerPoint</Application>
  <PresentationFormat>Presentación en pantalla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Mirador</vt:lpstr>
      <vt:lpstr>Presentación de PowerPoint</vt:lpstr>
      <vt:lpstr>ÍNDICE:</vt:lpstr>
      <vt:lpstr>¿CÓmo es el lince ibérico?</vt:lpstr>
      <vt:lpstr> CARACTERÍSTICAS:</vt:lpstr>
      <vt:lpstr>¿DÓNDE VIVE?</vt:lpstr>
      <vt:lpstr>¿QUÉ COME?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Vicente Diago</dc:creator>
  <cp:lastModifiedBy>ana</cp:lastModifiedBy>
  <cp:revision>12</cp:revision>
  <dcterms:created xsi:type="dcterms:W3CDTF">2016-11-17T18:50:59Z</dcterms:created>
  <dcterms:modified xsi:type="dcterms:W3CDTF">2016-12-09T12:24:14Z</dcterms:modified>
</cp:coreProperties>
</file>